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301" r:id="rId6"/>
    <p:sldId id="265" r:id="rId7"/>
    <p:sldId id="264" r:id="rId8"/>
    <p:sldId id="303" r:id="rId9"/>
    <p:sldId id="267" r:id="rId10"/>
    <p:sldId id="302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B7730-EF0D-4D80-8DA2-F1DB88337D34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9C1F4-8206-474C-9541-689C40586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28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C1F4-8206-474C-9541-689C40586B7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442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388064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236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127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96720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729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821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739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7621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6821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620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181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746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5687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855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360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032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78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013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6656A75-E7BB-4812-94D7-F1E1C8ACD259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C0C4FF-B32D-4AF6-9556-E21B3E9B85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585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953419D-1527-466A-805E-FC9F3CE80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3355" y="5340625"/>
            <a:ext cx="1934817" cy="619539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Выполнила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30057" y="1045028"/>
            <a:ext cx="558308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9 декабря-</a:t>
            </a:r>
          </a:p>
          <a:p>
            <a:pPr algn="ctr"/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День  героев  отечества</a:t>
            </a:r>
            <a:endParaRPr lang="ru-RU" sz="6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7650" name="Picture 2" descr="https://avatars.mds.yandex.net/i?id=5acce74579c52bd637e62f5b8ba76f0e5c16c72d-5887740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44" y="478303"/>
            <a:ext cx="4024808" cy="4037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2866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16FC1-4302-DA29-8DCC-55E6DB7F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15" y="520505"/>
            <a:ext cx="10317032" cy="67525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Маршрут к памятной доске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sz="6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C37CE47-0E69-3800-60E4-073BF55A2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5219" y="1111690"/>
            <a:ext cx="6406334" cy="4407457"/>
          </a:xfrm>
        </p:spPr>
      </p:pic>
      <p:pic>
        <p:nvPicPr>
          <p:cNvPr id="4" name="Рисунок 3" descr="&amp;Pcy;&amp;ocy;&amp;dcy;&amp;scy;&amp;tcy;&amp;acy;&amp;ncy;&amp;icy;&amp;tscy;&amp;kcy;&amp;icy;&amp;jcy; &amp;Acy;&amp;lcy;&amp;iecy;&amp;kcy;&amp;scy;&amp;acy;&amp;ncy;&amp;dcy;&amp;rcy; &amp;Vcy;&amp;icy;&amp;tcy;&amp;acy;&amp;lcy;&amp;softcy;&amp;iecy;&amp;vcy;&amp;icy;&amp;chcy; - &amp;icy;&amp;ncy;&amp;fcy;&amp;ocy;&amp;rcy;&amp;mcy;&amp;acy;&amp;tscy;&amp;icy;&amp;yacy; &amp;icy; &amp;pcy;&amp;ocy;&amp;icy;&amp;scy;&amp;kcy; &amp;tcy;&amp;ocy;&amp;vcy;&amp;acy;&amp;rcy;&amp;ocy;&amp;vcy; &amp;vcy; &amp;icy;&amp;ncy;&amp;tcy;&amp;iecy;&amp;rcy;&amp;ncy;&amp;iecy;&amp;tcy;-&amp;mcy;&amp;acy;&amp;gcy;&amp;acy;&amp;zcy;&amp;icy;&amp;ncy;&amp;acy;&amp;khcy;. . &amp;Rcy;&amp;acy;&amp;scy;&amp;pcy;&amp;rcy;&amp;ocy;&amp;dcy;&amp;acy;&amp;zhcy;&amp;acy;. . &amp;Bcy;&amp;iecy;&amp;scy;&amp;pcy;&amp;lcy;&amp;acy;&amp;tcy;&amp;ncy;&amp;acy;&amp;yacy; &amp;dcy;&amp;ocy;&amp;scy;&amp;tcy;&amp;acy;&amp;vcy;&amp;kcy;&amp;acy;. . &amp;Ncy;&amp;icy;&amp;zcy;&amp;kcy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23" y="1241064"/>
            <a:ext cx="3598263" cy="4143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31683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897" y="176004"/>
            <a:ext cx="10044205" cy="111166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Михаил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Васильевич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Бабиков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645" y="1097280"/>
            <a:ext cx="7971309" cy="5008097"/>
          </a:xfrm>
        </p:spPr>
        <p:txBody>
          <a:bodyPr>
            <a:noAutofit/>
          </a:bodyPr>
          <a:lstStyle/>
          <a:p>
            <a:r>
              <a:rPr lang="ru-RU" sz="1400" cap="none" dirty="0"/>
              <a:t>В </a:t>
            </a:r>
            <a:r>
              <a:rPr lang="ru-RU" sz="1600" cap="none" dirty="0"/>
              <a:t>1938 призван в пограничные войска.</a:t>
            </a:r>
          </a:p>
          <a:p>
            <a:r>
              <a:rPr lang="ru-RU" sz="1600" cap="none" dirty="0"/>
              <a:t> Посмертно награжден Орденом Ленина. Похоронен в братской могиле на 131 км автодороги Мурманск–</a:t>
            </a:r>
            <a:r>
              <a:rPr lang="ru-RU" sz="1600" cap="none" dirty="0" err="1"/>
              <a:t>Лотта</a:t>
            </a:r>
            <a:r>
              <a:rPr lang="ru-RU" sz="1600" cap="none" dirty="0" smtClean="0"/>
              <a:t>.</a:t>
            </a:r>
          </a:p>
          <a:p>
            <a:r>
              <a:rPr lang="ru-RU" sz="1600" dirty="0" smtClean="0"/>
              <a:t>Именем Михаила Васильевича </a:t>
            </a:r>
            <a:r>
              <a:rPr lang="ru-RU" sz="1600" dirty="0" err="1" smtClean="0"/>
              <a:t>Бабикова</a:t>
            </a:r>
            <a:r>
              <a:rPr lang="ru-RU" sz="1600" dirty="0" smtClean="0"/>
              <a:t> названы улицы в городах Мурманск и Заполярный, посёлке Никель</a:t>
            </a:r>
          </a:p>
          <a:p>
            <a:r>
              <a:rPr lang="ru-RU" sz="1600" dirty="0" smtClean="0"/>
              <a:t>На берегу реки </a:t>
            </a:r>
            <a:r>
              <a:rPr lang="ru-RU" sz="1600" dirty="0" err="1" smtClean="0"/>
              <a:t>Паткола</a:t>
            </a:r>
            <a:r>
              <a:rPr lang="ru-RU" sz="1600" dirty="0" smtClean="0"/>
              <a:t>, рядом с дорогой, ведущей к </a:t>
            </a:r>
            <a:r>
              <a:rPr lang="ru-RU" sz="1600" dirty="0" err="1" smtClean="0"/>
              <a:t>Верхнетуломской</a:t>
            </a:r>
            <a:r>
              <a:rPr lang="ru-RU" sz="1600" dirty="0" smtClean="0"/>
              <a:t> ГЭС, был установлен памятник героям-пограничникам 6-й погранзаставы </a:t>
            </a:r>
            <a:r>
              <a:rPr lang="ru-RU" sz="1600" dirty="0" err="1" smtClean="0"/>
              <a:t>Рестикентского</a:t>
            </a:r>
            <a:r>
              <a:rPr lang="ru-RU" sz="1600" dirty="0" smtClean="0"/>
              <a:t> погранотряда</a:t>
            </a:r>
          </a:p>
          <a:p>
            <a:r>
              <a:rPr lang="ru-RU" sz="1600" dirty="0" smtClean="0"/>
              <a:t>2 августа 1946 года приказом МВД № 307 именем ефрейтора </a:t>
            </a:r>
            <a:r>
              <a:rPr lang="ru-RU" sz="1600" dirty="0" err="1" smtClean="0"/>
              <a:t>Бабикова</a:t>
            </a:r>
            <a:r>
              <a:rPr lang="ru-RU" sz="1600" dirty="0" smtClean="0"/>
              <a:t> названа одна из пограничных застав</a:t>
            </a:r>
          </a:p>
          <a:p>
            <a:r>
              <a:rPr lang="ru-RU" sz="1600" dirty="0" smtClean="0"/>
              <a:t>В Мурманске на доме по улице </a:t>
            </a:r>
            <a:r>
              <a:rPr lang="ru-RU" sz="1600" dirty="0" err="1" smtClean="0"/>
              <a:t>Бабикова</a:t>
            </a:r>
            <a:r>
              <a:rPr lang="ru-RU" sz="1600" dirty="0" smtClean="0"/>
              <a:t>, 9 установлена мемориальная доска[1]</a:t>
            </a:r>
          </a:p>
          <a:p>
            <a:r>
              <a:rPr lang="ru-RU" sz="1600" dirty="0" smtClean="0"/>
              <a:t>В городе Заполярном установлен </a:t>
            </a:r>
            <a:r>
              <a:rPr lang="ru-RU" sz="1600" dirty="0" smtClean="0"/>
              <a:t>памятник.</a:t>
            </a:r>
            <a:endParaRPr lang="ru-RU" sz="1600" dirty="0" smtClean="0"/>
          </a:p>
          <a:p>
            <a:endParaRPr lang="ru-RU" sz="1400" cap="none" dirty="0"/>
          </a:p>
        </p:txBody>
      </p:sp>
      <p:pic>
        <p:nvPicPr>
          <p:cNvPr id="5" name="Рисунок 4" descr="000074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9470" y="1534856"/>
            <a:ext cx="2520280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05137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815" y="1000592"/>
            <a:ext cx="8844196" cy="4856815"/>
          </a:xfrm>
        </p:spPr>
        <p:txBody>
          <a:bodyPr>
            <a:normAutofit fontScale="92500" lnSpcReduction="10000"/>
          </a:bodyPr>
          <a:lstStyle/>
          <a:p>
            <a:r>
              <a:rPr lang="ru-RU" sz="2800" cap="none" dirty="0"/>
              <a:t>В апреле 1942 года во время оборонительных боев за высоту </a:t>
            </a:r>
            <a:r>
              <a:rPr lang="ru-RU" sz="2800" cap="none" dirty="0" smtClean="0"/>
              <a:t>«</a:t>
            </a:r>
            <a:r>
              <a:rPr lang="ru-RU" sz="2800" cap="none" dirty="0" smtClean="0"/>
              <a:t>Кр</a:t>
            </a:r>
            <a:r>
              <a:rPr lang="ru-RU" sz="2800" cap="none" dirty="0" smtClean="0"/>
              <a:t>углая</a:t>
            </a:r>
            <a:r>
              <a:rPr lang="ru-RU" sz="2800" cap="none" dirty="0"/>
              <a:t>», оказавшись в окружении, в течение двух часов отбивал атаки противника. Противник пытался взять пулеметчика живым.  </a:t>
            </a:r>
          </a:p>
          <a:p>
            <a:r>
              <a:rPr lang="ru-RU" sz="2800" cap="none" dirty="0"/>
              <a:t>После того, как закончились все боезапасы, Михаил Бабиков сначала уничтожил пулемет, а потом подорвал себя гранатой. Герой-пулеметчик получил несколько тяжелых ранений, из них – три в сердце. Кандидатская карточка и комсомольский билет были пробиты в трех местах.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FB4AAF-9D22-3D43-7887-EF045E90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819" y="0"/>
            <a:ext cx="10044205" cy="111166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Подвиг МИХАИЛА 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бАБИКОВА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BAF748-4839-152D-C164-CA9C37C95C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7743" y="1244184"/>
            <a:ext cx="2954663" cy="41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573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002" y="74951"/>
            <a:ext cx="9599996" cy="95170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Маршрут 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к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памятной  доске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7" name="Рисунок 6" descr="&amp;Vcy; &amp;Mcy;&amp;ucy;&amp;rcy;&amp;mcy;&amp;acy;&amp;ncy;&amp;scy;&amp;kcy;&amp;iecy; &amp;pcy;&amp;rcy;&amp;ocy;&amp;jcy;&amp;dcy;&amp;iecy;&amp;tcy; &amp;mcy;&amp;icy;&amp;tcy;&amp;icy;&amp;ncy;&amp;gcy; &amp;pcy;&amp;acy;&amp;mcy;&amp;yacy;&amp;tcy;&amp;icy; &amp;Mcy;&amp;icy;&amp;khcy;&amp;acy;&amp;icy;&amp;lcy;&amp;acy; &amp;Vcy;&amp;acy;&amp;scy;&amp;icy;&amp;lcy;&amp;softcy;&amp;iecy;&amp;vcy;&amp;icy;&amp;chcy;&amp;acy; &amp;Bcy;&amp;acy;&amp;bcy;&amp;icy;&amp;kcy;&amp;ocy;&amp;vcy;&amp;acy; :: &amp;Ncy;&amp;ocy;&amp;vcy;&amp;ocy;&amp;scy;&amp;tcy;&amp;icy; :: &amp;Tcy;&amp;iecy;&amp;lcy;&amp;iecy;&amp;kcy;&amp;ocy;&amp;mcy;&amp;pcy;&amp;acy;&amp;ncy;&amp;icy;&amp;yacy; &amp;Tcy;&amp;Vcy;-21. . &amp;Vcy;&amp;scy;&amp;iecy; &amp;ncy;&amp;ocy;&amp;vcy;&amp;ocy;&amp;scy;&amp;tcy;&amp;icy; &amp;Mcy;&amp;ucy;&amp;rcy;&amp;mcy;&amp;acy;&amp;ncy;&amp;scy;&amp;kcy;&amp;acy; &amp;icy; &amp;Mcy;&amp;ucy;&amp;rcy;&amp;mcy;&amp;acy;">
            <a:extLst>
              <a:ext uri="{FF2B5EF4-FFF2-40B4-BE49-F238E27FC236}">
                <a16:creationId xmlns:a16="http://schemas.microsoft.com/office/drawing/2014/main" xmlns="" id="{8673D300-0331-FD7E-7E9B-67588317568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69823" y="1140090"/>
            <a:ext cx="3162924" cy="442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940F43-D9D1-FCD7-3DBC-449E418F3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3660" y="1140089"/>
            <a:ext cx="7614655" cy="44821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939" y="80902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Михаил Ивченко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939" y="1503643"/>
            <a:ext cx="7262296" cy="4035569"/>
          </a:xfrm>
        </p:spPr>
        <p:txBody>
          <a:bodyPr>
            <a:normAutofit fontScale="70000" lnSpcReduction="20000"/>
          </a:bodyPr>
          <a:lstStyle/>
          <a:p>
            <a:r>
              <a:rPr lang="ru-RU" sz="2800" cap="none" dirty="0"/>
              <a:t>В ряды красной армии Михаил Лаврентьевич был призван в 1940 году и был направлен в стрелковую часть </a:t>
            </a:r>
            <a:r>
              <a:rPr lang="ru-RU" sz="2800" cap="none" dirty="0" smtClean="0"/>
              <a:t>Заполярья</a:t>
            </a:r>
            <a:r>
              <a:rPr lang="ru-RU" sz="2800" cap="none" dirty="0"/>
              <a:t>. С июня 1941 года  был снайпером 8-й стрелковой роты 28-го </a:t>
            </a:r>
            <a:r>
              <a:rPr lang="ru-RU" sz="2800" cap="none" dirty="0" smtClean="0"/>
              <a:t>Гвардейского </a:t>
            </a:r>
            <a:r>
              <a:rPr lang="ru-RU" sz="2800" cap="none" dirty="0"/>
              <a:t>стрелкового полка. </a:t>
            </a:r>
            <a:endParaRPr lang="ru-RU" sz="2800" cap="none" dirty="0" smtClean="0"/>
          </a:p>
          <a:p>
            <a:pPr>
              <a:buNone/>
            </a:pPr>
            <a:endParaRPr lang="ru-RU" sz="2800" dirty="0" smtClean="0"/>
          </a:p>
          <a:p>
            <a:r>
              <a:rPr lang="ru-RU" sz="2800" dirty="0" smtClean="0"/>
              <a:t>Именем Михаила Ивченко названы улицы в Мурманске, Красноярске и в Полярном. В родном районе Михаила Лаврентьевича в селе </a:t>
            </a:r>
            <a:r>
              <a:rPr lang="ru-RU" sz="2800" dirty="0" err="1" smtClean="0"/>
              <a:t>Лапшиха</a:t>
            </a:r>
            <a:r>
              <a:rPr lang="ru-RU" sz="2800" dirty="0" smtClean="0"/>
              <a:t> Герою установлен памятник. С 14 мая 1964 года гвардии ефрейтор Ивченко Михаил Лаврентьевич навечно зачислен в списки стрелковой роты гвардейского мотострелкового полка</a:t>
            </a:r>
          </a:p>
          <a:p>
            <a:endParaRPr lang="ru-RU" sz="2800" cap="none" dirty="0"/>
          </a:p>
        </p:txBody>
      </p:sp>
      <p:pic>
        <p:nvPicPr>
          <p:cNvPr id="1026" name="Picture 2" descr="&amp;Icy;&amp;vcy;&amp;chcy;&amp;iecy;&amp;ncy;&amp;kcy;&amp;ocy; &amp;Mcy;&amp;icy;&amp;khcy;&amp;acy;&amp;icy;&amp;lcy; &amp;Lcy;&amp;acy;&amp;vcy;&amp;rcy;&amp;iecy;&amp;ncy;&amp;tcy;&amp;softcy;&amp;iecy;&amp;vcy;&amp;icy;&amp;ch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0452" y="1414572"/>
            <a:ext cx="2679317" cy="3577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DFFAC4-09DD-3AF1-944E-27B94C83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147622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Подвиг МИХАИЛА  ИВЧЕНКО</a:t>
            </a:r>
            <a:endParaRPr lang="ru-RU" sz="4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CD6909-F8BE-EE95-4E4D-F5FF06B7C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4343"/>
            <a:ext cx="8436756" cy="4385234"/>
          </a:xfrm>
        </p:spPr>
        <p:txBody>
          <a:bodyPr>
            <a:noAutofit/>
          </a:bodyPr>
          <a:lstStyle/>
          <a:p>
            <a:r>
              <a:rPr lang="ru-RU" cap="none" dirty="0"/>
              <a:t>Свой подвиг Михаил Лаврентьевич Ивченко совершил в первый день </a:t>
            </a:r>
            <a:r>
              <a:rPr lang="ru-RU" cap="none" dirty="0" err="1"/>
              <a:t>Петсамо-Киркенесской</a:t>
            </a:r>
            <a:r>
              <a:rPr lang="ru-RU" cap="none" dirty="0"/>
              <a:t> операции – 7 октября 1944 года. 10-я гвардейская стрелковая дивизия к югу от озера </a:t>
            </a:r>
            <a:r>
              <a:rPr lang="ru-RU" cap="none" dirty="0" err="1"/>
              <a:t>Чапр</a:t>
            </a:r>
            <a:r>
              <a:rPr lang="ru-RU" cap="none" dirty="0"/>
              <a:t> штурмовала высоту малый </a:t>
            </a:r>
            <a:r>
              <a:rPr lang="ru-RU" cap="none" dirty="0" err="1"/>
              <a:t>Кариквайвиш</a:t>
            </a:r>
            <a:r>
              <a:rPr lang="ru-RU" cap="none" dirty="0"/>
              <a:t> после обстрела высоты советской артиллерией. Когда 8-я стрелковая рота Михаила Ивченко подходила к одному из подавленных огнём артиллерии дотов, оттуда вновь открылся пулемётный огонь, заставивший роту залечь и приостановить наступление. Михаил Ивченко смог подползти к доту вплотную и с 10-15 метров закинуть в амбразуру гранату. Однако пулемётный огонь возобновился. Тогда Михаил Лаврентьевич Ивченко бросился и закрыл своим телом амбразуру пулемета гитлеровского дота. Похоронен на месте боёв. Посмертно удостоен звания Героя Советского Союза.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8346D8-8440-8A26-A7AF-7A028170ED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36756" y="1468423"/>
            <a:ext cx="3105670" cy="332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907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&amp;Pcy;&amp;ocy;&amp;mcy;&amp;ncy;&amp;icy;&amp;tcy;&amp;iecy;! . &amp;CHcy;&amp;iecy;&amp;rcy;&amp;iecy;&amp;zcy; &amp;vcy;&amp;iecy;&amp;kcy;&amp;acy;, &amp;chcy;&amp;iecy;&amp;rcy;&amp;iecy;&amp;zcy; &amp;gcy;&amp;ocy;&amp;dcy;&amp;acy;, - &amp;pcy;&amp;ocy;&amp;mcy;&amp;ncy;&amp;icy;&amp;tcy;&amp;iecy;! / . &amp;Icy;&amp;vcy;&amp;chcy;&amp;iecy;&amp;ncy;&amp;kcy;&amp;ocy; &amp;Mcy;&amp;icy;&amp;khcy;&amp;acy;&amp;icy;&amp;lcy; &amp;Lcy;&amp;acy;&amp;vcy;&amp;rcy;&amp;iecy;&amp;ncy;&amp;tcy;&amp;softcy;&amp;iecy;&amp;vcy;&amp;icy;&amp;ch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82" y="1347516"/>
            <a:ext cx="4569732" cy="416296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C9911C-331F-5472-B0C8-AF7FD02B7555}"/>
              </a:ext>
            </a:extLst>
          </p:cNvPr>
          <p:cNvSpPr txBox="1"/>
          <p:nvPr/>
        </p:nvSpPr>
        <p:spPr>
          <a:xfrm>
            <a:off x="1139252" y="0"/>
            <a:ext cx="9633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800" b="1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Маршрут к памятной доске</a:t>
            </a:r>
            <a:endParaRPr lang="ru-RU" sz="4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66243C-FE7B-2975-D8F0-1C33B476A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0128" y="1660710"/>
            <a:ext cx="6187249" cy="384977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55853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Саша Ковалёв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946" y="1505243"/>
            <a:ext cx="7849773" cy="4783015"/>
          </a:xfrm>
        </p:spPr>
        <p:txBody>
          <a:bodyPr>
            <a:noAutofit/>
          </a:bodyPr>
          <a:lstStyle/>
          <a:p>
            <a:r>
              <a:rPr lang="ru-RU" cap="none" dirty="0"/>
              <a:t>В 1942 году поступил в </a:t>
            </a:r>
            <a:r>
              <a:rPr lang="ru-RU" cap="none" dirty="0" err="1" smtClean="0"/>
              <a:t>С</a:t>
            </a:r>
            <a:r>
              <a:rPr lang="ru-RU" cap="none" dirty="0" err="1" smtClean="0"/>
              <a:t>оловецкую</a:t>
            </a:r>
            <a:r>
              <a:rPr lang="ru-RU" cap="none" dirty="0" smtClean="0"/>
              <a:t> </a:t>
            </a:r>
            <a:r>
              <a:rPr lang="ru-RU" cap="none" dirty="0"/>
              <a:t>школу юнг </a:t>
            </a:r>
            <a:r>
              <a:rPr lang="ru-RU" cap="none" dirty="0" smtClean="0"/>
              <a:t>в </a:t>
            </a:r>
            <a:r>
              <a:rPr lang="ru-RU" cap="none" dirty="0"/>
              <a:t>роту подготовки мотористов. </a:t>
            </a:r>
          </a:p>
          <a:p>
            <a:r>
              <a:rPr lang="ru-RU" cap="none" dirty="0"/>
              <a:t>После её окончания был распределен на эсминец </a:t>
            </a:r>
            <a:r>
              <a:rPr lang="ru-RU" cap="none" dirty="0" smtClean="0"/>
              <a:t>«Громкий</a:t>
            </a:r>
            <a:r>
              <a:rPr lang="ru-RU" cap="none" dirty="0"/>
              <a:t>», а после — на торпедный катер. </a:t>
            </a:r>
          </a:p>
          <a:p>
            <a:r>
              <a:rPr lang="ru-RU" cap="none" dirty="0"/>
              <a:t>Участвовал в 20 боевых операциях </a:t>
            </a:r>
            <a:r>
              <a:rPr lang="ru-RU" cap="none" dirty="0" smtClean="0"/>
              <a:t>Северного </a:t>
            </a:r>
            <a:r>
              <a:rPr lang="ru-RU" cap="none" dirty="0"/>
              <a:t>флота</a:t>
            </a:r>
            <a:r>
              <a:rPr lang="ru-RU" cap="none" dirty="0" smtClean="0"/>
              <a:t>.  </a:t>
            </a:r>
            <a:r>
              <a:rPr lang="ru-RU" cap="none" dirty="0" smtClean="0"/>
              <a:t>За боевые заслуги </a:t>
            </a:r>
            <a:r>
              <a:rPr lang="ru-RU" cap="none" dirty="0" smtClean="0"/>
              <a:t>заслужил медаль Ушакова и орден </a:t>
            </a:r>
            <a:r>
              <a:rPr lang="ru-RU" cap="none" dirty="0" smtClean="0"/>
              <a:t>Красной звезды.</a:t>
            </a:r>
          </a:p>
          <a:p>
            <a:r>
              <a:rPr lang="ru-RU" dirty="0" smtClean="0"/>
              <a:t>Именем юного героя названы улицы в Мурманске, Североморске, на Соловецких островах, теплоход Мурманского морского пароходства. В 1990 году у североморского Дома пионеров (ныне Дом творчества детей и юношества), также носящего имя Саши Ковалева, открыт памятник юнге-мотористу.</a:t>
            </a:r>
          </a:p>
          <a:p>
            <a:endParaRPr lang="ru-RU" sz="2800" cap="none" dirty="0"/>
          </a:p>
        </p:txBody>
      </p:sp>
      <p:pic>
        <p:nvPicPr>
          <p:cNvPr id="4" name="Рисунок 3" descr="Kovalev 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617729" y="1307817"/>
            <a:ext cx="2718172" cy="4088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30772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DFFAC4-09DD-3AF1-944E-27B94C83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4" y="0"/>
            <a:ext cx="10379297" cy="1004342"/>
          </a:xfrm>
        </p:spPr>
        <p:txBody>
          <a:bodyPr>
            <a:normAutofit/>
          </a:bodyPr>
          <a:lstStyle/>
          <a:p>
            <a:pPr algn="ctr"/>
            <a:r>
              <a:rPr kumimoji="0" lang="ru-RU" sz="48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Подвиг САШИ  КОВАЛЕВА</a:t>
            </a:r>
            <a:endParaRPr lang="ru-RU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CD6909-F8BE-EE95-4E4D-F5FF06B7C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4342"/>
            <a:ext cx="8694295" cy="4550126"/>
          </a:xfrm>
        </p:spPr>
        <p:txBody>
          <a:bodyPr>
            <a:noAutofit/>
          </a:bodyPr>
          <a:lstStyle/>
          <a:p>
            <a:r>
              <a:rPr lang="ru-RU" cap="none" dirty="0"/>
              <a:t>8 мая 1944 года торпедный катер ТК-209, на котором служил Саша Ковалёв, атаковал группу кораблей противника, после чего сам подвергся налету немецкой авиации. В бою осколок снаряда пробил коллектор двигателя. Оттуда хлынула горячая вода, перемешанная с раскаленным машинным маслом. Понимая, что двигатель может взорваться, Саша лег на пробоину и телом остановил поток жидкости, при этом получил сильнейшие ожоги. Мальчишка держался, пока другие краснофлотцы не пришли на помощь. </a:t>
            </a:r>
          </a:p>
          <a:p>
            <a:r>
              <a:rPr lang="ru-RU" cap="none" dirty="0"/>
              <a:t>К несчастью, вскоре взорвалась фашистская мина и Саша Ковалёв погиб.</a:t>
            </a:r>
          </a:p>
          <a:p>
            <a:r>
              <a:rPr lang="ru-RU" cap="none" dirty="0"/>
              <a:t>Герой был посмертно награжден орденом отечественной войны 1 </a:t>
            </a:r>
            <a:r>
              <a:rPr lang="ru-RU" cap="none" dirty="0" smtClean="0"/>
              <a:t>степени.</a:t>
            </a:r>
            <a:endParaRPr lang="ru-RU" cap="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EA3CC1-C936-7E5C-CF19-7F0E4228DE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8067" y="1004342"/>
            <a:ext cx="2989289" cy="455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978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00ED11-899A-A726-E851-A0A2E52EC4DE}"/>
              </a:ext>
            </a:extLst>
          </p:cNvPr>
          <p:cNvSpPr txBox="1"/>
          <p:nvPr/>
        </p:nvSpPr>
        <p:spPr>
          <a:xfrm>
            <a:off x="759655" y="0"/>
            <a:ext cx="10789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Маршрут  </a:t>
            </a:r>
            <a:r>
              <a:rPr kumimoji="0" lang="ru-RU" sz="4400" b="1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к </a:t>
            </a:r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 памятной  доске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E65327-A601-F77F-3A03-9607B22E1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774" y="1349081"/>
            <a:ext cx="6665847" cy="41598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0E7DCC-1E3C-CEEC-4E83-56A4F06BA8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902" y="1349081"/>
            <a:ext cx="4616970" cy="415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636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3CDE1C2A-C031-487B-B9DE-1770205D9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7625" y="176794"/>
            <a:ext cx="7596553" cy="5127057"/>
          </a:xfrm>
          <a:prstGeom prst="rect">
            <a:avLst/>
          </a:prstGeom>
        </p:spPr>
      </p:pic>
      <p:pic>
        <p:nvPicPr>
          <p:cNvPr id="3" name="Рисунок 2" descr="https://avatars.mds.yandex.net/i?id=8badb8de967df75e434e1b46f984d0ad-5555892-images-thumbs&amp;ref=rim&amp;n=33&amp;w=193&amp;h=15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807568" y="309489"/>
            <a:ext cx="3865269" cy="423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39776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2BB21-8722-F431-714A-EEC8E6E2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19" y="0"/>
            <a:ext cx="10962761" cy="824458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sz="49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Александр  </a:t>
            </a:r>
            <a:r>
              <a:rPr lang="ru-RU" sz="49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 Осипович </a:t>
            </a:r>
            <a:r>
              <a:rPr lang="ru-RU" sz="49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Шабалин</a:t>
            </a:r>
            <a:r>
              <a:rPr lang="ru-RU" sz="49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 </a:t>
            </a:r>
            <a:endParaRPr lang="ru-RU" sz="4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04CCF95-6772-4E06-D87B-BA1BE3796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19404" y="1802229"/>
            <a:ext cx="2723293" cy="3311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3EA139-82D0-D3F7-4BE0-F406CED257B1}"/>
              </a:ext>
            </a:extLst>
          </p:cNvPr>
          <p:cNvSpPr txBox="1"/>
          <p:nvPr/>
        </p:nvSpPr>
        <p:spPr>
          <a:xfrm>
            <a:off x="295422" y="1334305"/>
            <a:ext cx="7385537" cy="4631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 окончании школы плавал юнгой, а затем матросом и тралмейстером на судах тралового флота "</a:t>
            </a:r>
            <a:r>
              <a:rPr lang="ru-RU" dirty="0" err="1"/>
              <a:t>Мурманрыба</a:t>
            </a:r>
            <a:r>
              <a:rPr lang="ru-RU" dirty="0"/>
              <a:t>".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 ВМФ с 1936 г. После обучения в электромеханической школе учебного отряда в Кронштадте направлен в бригаду торпедных катеров Балтийского флота.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Командиром торпедного катера участвовал в советско-финляндской войне (1939–1940 гг.).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Принимал участие в Великой отечественной войне с августа 1941 г. </a:t>
            </a:r>
            <a:endParaRPr lang="ru-RU" dirty="0" smtClean="0"/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На самой южной границе города-героя Мурманска расположилась улица, названная в честь знаменитого катерника времен Великой Отечественной войны, дважды Героя Советского Союза Александра Осиповича </a:t>
            </a:r>
            <a:r>
              <a:rPr lang="ru-RU" sz="2000" dirty="0" smtClean="0"/>
              <a:t>Шабалина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705313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28CDAF-318A-D5D3-D2C5-75F386F5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39" y="-132633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Подвиг АЛЕКСАНДРА  ШАБАЛИНА</a:t>
            </a:r>
            <a:endParaRPr lang="ru-RU" sz="4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36ED875-E392-7659-D859-E02E3ADBD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93" y="903157"/>
            <a:ext cx="8454452" cy="4781862"/>
          </a:xfrm>
        </p:spPr>
        <p:txBody>
          <a:bodyPr>
            <a:noAutofit/>
          </a:bodyPr>
          <a:lstStyle/>
          <a:p>
            <a:r>
              <a:rPr lang="ru-RU" sz="1800" cap="none" dirty="0"/>
              <a:t>Командуя торпедным катером «ТКА-12» (1-й отдельный дивизион торпедных катеров, охрана водного района главной базы </a:t>
            </a:r>
            <a:r>
              <a:rPr lang="ru-RU" sz="1800" cap="none" dirty="0" smtClean="0"/>
              <a:t>С</a:t>
            </a:r>
            <a:r>
              <a:rPr lang="ru-RU" sz="1800" cap="none" dirty="0" smtClean="0"/>
              <a:t>еверного </a:t>
            </a:r>
            <a:r>
              <a:rPr lang="ru-RU" sz="1800" cap="none" dirty="0"/>
              <a:t>флота), капитан-лейтенант А.О. Шабалин к началу 1944 года выполнил 82 боевых похода, потопил подводную лодку, 4 транспорта и 2 сторожевых корабля противника, сбил 1 самолёт, высадил и снял с вражеского берега несколько разведгрупп.</a:t>
            </a:r>
          </a:p>
          <a:p>
            <a:r>
              <a:rPr lang="ru-RU" sz="1800" cap="none" dirty="0"/>
              <a:t>В ходе </a:t>
            </a:r>
            <a:r>
              <a:rPr lang="ru-RU" sz="1800" cap="none" dirty="0" err="1"/>
              <a:t>Петсамо-Киркенесской</a:t>
            </a:r>
            <a:r>
              <a:rPr lang="ru-RU" sz="1800" cap="none" dirty="0"/>
              <a:t> наступательной операции капитан-лейтенант А.О. Шабалин проявил высокое воинское мастерство и героизм. Дважды прорвавшись во главе групп торпедных катеров в ночь на 13 октября 1944 года в порт </a:t>
            </a:r>
            <a:r>
              <a:rPr lang="ru-RU" sz="1800" cap="none" dirty="0" err="1"/>
              <a:t>Лиинахамари</a:t>
            </a:r>
            <a:r>
              <a:rPr lang="ru-RU" sz="1800" cap="none" dirty="0"/>
              <a:t> в Финляндии под шквальным огнём успешно высадил десантников.</a:t>
            </a:r>
          </a:p>
          <a:p>
            <a:r>
              <a:rPr lang="ru-RU" sz="1800" cap="none" dirty="0"/>
              <a:t>За образцовое выполнение боевых заданий командования на фронте капитану-лейтенанту А.О. Шабалину было присвоено дважды звание Героя Советского Союза с вручением ордена Ленина и медали «Золотая Звезда».</a:t>
            </a:r>
          </a:p>
          <a:p>
            <a:endParaRPr lang="ru-RU" sz="1700" cap="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8B541B-142B-8F15-85F5-F92D6D384F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9345" y="1292901"/>
            <a:ext cx="2829143" cy="369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7719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00ED11-899A-A726-E851-A0A2E52EC4DE}"/>
              </a:ext>
            </a:extLst>
          </p:cNvPr>
          <p:cNvSpPr txBox="1"/>
          <p:nvPr/>
        </p:nvSpPr>
        <p:spPr>
          <a:xfrm>
            <a:off x="1329127" y="0"/>
            <a:ext cx="95337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Маршрут  </a:t>
            </a:r>
            <a:r>
              <a:rPr kumimoji="0" lang="ru-RU" sz="4400" b="1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к </a:t>
            </a:r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 памятнику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AA59C30-FD1F-18E8-8092-6DD24EDFA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1292" y="1331428"/>
            <a:ext cx="5879634" cy="41951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5FF0B7F-2444-8959-4B00-5169C95A093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823" y="1491519"/>
            <a:ext cx="5166610" cy="38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0871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2BB21-8722-F431-714A-EEC8E6E2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19" y="0"/>
            <a:ext cx="10962761" cy="824458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endParaRPr lang="ru-RU" sz="7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4AE61B5-8C77-20E2-88F8-938026C98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48713" y="1773237"/>
            <a:ext cx="2433970" cy="331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BC1DC-3E55-87B4-1778-06E00399E91A}"/>
              </a:ext>
            </a:extLst>
          </p:cNvPr>
          <p:cNvSpPr txBox="1"/>
          <p:nvPr/>
        </p:nvSpPr>
        <p:spPr>
          <a:xfrm>
            <a:off x="520505" y="436098"/>
            <a:ext cx="10789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МАКСИМ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ИВАНОВИЧ  СТАРОСТИН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AB6B03-BCCB-43E5-6283-EBCD44B86CC7}"/>
              </a:ext>
            </a:extLst>
          </p:cNvPr>
          <p:cNvSpPr txBox="1"/>
          <p:nvPr/>
        </p:nvSpPr>
        <p:spPr>
          <a:xfrm>
            <a:off x="422032" y="1318923"/>
            <a:ext cx="7624688" cy="566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/>
              <a:t>В 1931 году он заочно окончил Институт советского строительства, в 1938 году - Военно-инженерную академию имени В.В. Куйбышева. И почти тут же, с 1 января 1939-го, его перевели в Мурманскую область, где Максим Старостин стал первым секретарем Мурманского обкома ВКП(б</a:t>
            </a:r>
            <a:r>
              <a:rPr lang="ru-RU" sz="2400" dirty="0" smtClean="0"/>
              <a:t>).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в честь </a:t>
            </a:r>
            <a:r>
              <a:rPr lang="ru-RU" sz="2400" dirty="0" smtClean="0"/>
              <a:t> </a:t>
            </a:r>
            <a:r>
              <a:rPr lang="ru-RU" sz="2400" dirty="0" smtClean="0"/>
              <a:t>Максима Ивановича Старостина (1902—1948</a:t>
            </a:r>
            <a:r>
              <a:rPr lang="ru-RU" sz="2400" dirty="0" smtClean="0"/>
              <a:t>), </a:t>
            </a:r>
            <a:r>
              <a:rPr lang="ru-RU" sz="2400" dirty="0" smtClean="0"/>
              <a:t>одного из руководителей обороны Мурманска в годы войны с </a:t>
            </a:r>
            <a:r>
              <a:rPr lang="ru-RU" sz="2400" dirty="0" smtClean="0"/>
              <a:t>фашизмом, было принято </a:t>
            </a:r>
            <a:r>
              <a:rPr lang="ru-RU" sz="2400" dirty="0" smtClean="0"/>
              <a:t>р</a:t>
            </a:r>
            <a:r>
              <a:rPr lang="ru-RU" sz="2400" dirty="0" smtClean="0"/>
              <a:t>ешение </a:t>
            </a:r>
            <a:r>
              <a:rPr lang="ru-RU" sz="2400" dirty="0" smtClean="0"/>
              <a:t>о присвоении имени М. И. Старостина улице Мурманска </a:t>
            </a:r>
            <a:r>
              <a:rPr lang="ru-RU" sz="2400" dirty="0" smtClean="0"/>
              <a:t>(</a:t>
            </a:r>
            <a:r>
              <a:rPr lang="ru-RU" sz="2400" smtClean="0"/>
              <a:t>1984 г.)</a:t>
            </a:r>
            <a:endParaRPr lang="ru-RU" sz="2400" dirty="0" smtClean="0"/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360748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28CDAF-318A-D5D3-D2C5-75F386F5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39" y="-132633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Подвиг  Максима  </a:t>
            </a:r>
            <a:r>
              <a:rPr kumimoji="0" lang="ru-RU" sz="44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старостина</a:t>
            </a:r>
            <a:endParaRPr lang="ru-RU" sz="4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36ED875-E392-7659-D859-E02E3ADBD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9089"/>
            <a:ext cx="8004517" cy="4781862"/>
          </a:xfrm>
        </p:spPr>
        <p:txBody>
          <a:bodyPr>
            <a:noAutofit/>
          </a:bodyPr>
          <a:lstStyle/>
          <a:p>
            <a:r>
              <a:rPr lang="ru-RU" cap="none" dirty="0" smtClean="0"/>
              <a:t>В  годы великой отечественной войны Максим Иванович был членом военного совета 14-й армии. Совет планировал боевые операции,  решал проблемы хозяйственного состояния, медицинского и бытового обслуживания войск, обеспечения бесперебойной работы предприятий области, продовольственные и другие вопросы. М.И. Старостин лично руководил формированием партизанских отрядов </a:t>
            </a:r>
            <a:r>
              <a:rPr lang="ru-RU" cap="none" dirty="0" smtClean="0"/>
              <a:t>«Большевик </a:t>
            </a:r>
            <a:r>
              <a:rPr lang="ru-RU" cap="none" dirty="0" smtClean="0"/>
              <a:t>заполярья» и </a:t>
            </a:r>
            <a:r>
              <a:rPr lang="ru-RU" cap="none" dirty="0" smtClean="0"/>
              <a:t>«Советский </a:t>
            </a:r>
            <a:r>
              <a:rPr lang="ru-RU" cap="none" dirty="0" err="1" smtClean="0"/>
              <a:t>М</a:t>
            </a:r>
            <a:r>
              <a:rPr lang="ru-RU" cap="none" dirty="0" err="1" smtClean="0"/>
              <a:t>урман</a:t>
            </a:r>
            <a:r>
              <a:rPr lang="ru-RU" cap="none" dirty="0" smtClean="0"/>
              <a:t>», </a:t>
            </a:r>
            <a:r>
              <a:rPr lang="ru-RU" cap="none" dirty="0" smtClean="0"/>
              <a:t> Полярной </a:t>
            </a:r>
            <a:r>
              <a:rPr lang="ru-RU" cap="none" dirty="0" smtClean="0"/>
              <a:t>дивизии.</a:t>
            </a:r>
          </a:p>
          <a:p>
            <a:r>
              <a:rPr lang="ru-RU" cap="none" dirty="0" smtClean="0"/>
              <a:t>М.И. Старостин награжден орденами Ленина, трудового красного знамени, </a:t>
            </a:r>
            <a:r>
              <a:rPr lang="ru-RU" cap="none" dirty="0" smtClean="0"/>
              <a:t>«Знак </a:t>
            </a:r>
            <a:r>
              <a:rPr lang="ru-RU" cap="none" dirty="0" smtClean="0"/>
              <a:t>почета», двумя орденами </a:t>
            </a:r>
            <a:r>
              <a:rPr lang="ru-RU" cap="none" dirty="0" smtClean="0"/>
              <a:t>Красной </a:t>
            </a:r>
            <a:r>
              <a:rPr lang="ru-RU" cap="none" dirty="0" smtClean="0"/>
              <a:t>звезды и медалями «XX лет РККА», </a:t>
            </a:r>
            <a:r>
              <a:rPr lang="ru-RU" cap="none" dirty="0" smtClean="0"/>
              <a:t>«Партизану </a:t>
            </a:r>
            <a:r>
              <a:rPr lang="ru-RU" cap="none" dirty="0" smtClean="0"/>
              <a:t>отечественной войны», «за оборону </a:t>
            </a:r>
            <a:r>
              <a:rPr lang="ru-RU" cap="none" dirty="0" smtClean="0"/>
              <a:t>Советского </a:t>
            </a:r>
            <a:r>
              <a:rPr lang="ru-RU" cap="none" dirty="0" smtClean="0"/>
              <a:t>З</a:t>
            </a:r>
            <a:r>
              <a:rPr lang="ru-RU" cap="none" dirty="0" smtClean="0"/>
              <a:t>аполярья</a:t>
            </a:r>
            <a:r>
              <a:rPr lang="ru-RU" cap="none" dirty="0" smtClean="0"/>
              <a:t>», </a:t>
            </a:r>
            <a:r>
              <a:rPr lang="ru-RU" cap="none" dirty="0" smtClean="0"/>
              <a:t>«За </a:t>
            </a:r>
            <a:r>
              <a:rPr lang="ru-RU" cap="none" dirty="0" smtClean="0"/>
              <a:t>доблестный труд в великой отечественной войне 1941-1945 гг.».</a:t>
            </a:r>
            <a:endParaRPr lang="ru-RU" cap="none" dirty="0"/>
          </a:p>
        </p:txBody>
      </p:sp>
      <p:pic>
        <p:nvPicPr>
          <p:cNvPr id="48130" name="Picture 2" descr="https://s16.stc.all.kpcdn.net/share/i/12/6603677/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4749" y="1972156"/>
            <a:ext cx="3642961" cy="2937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4824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00ED11-899A-A726-E851-A0A2E52EC4DE}"/>
              </a:ext>
            </a:extLst>
          </p:cNvPr>
          <p:cNvSpPr txBox="1"/>
          <p:nvPr/>
        </p:nvSpPr>
        <p:spPr>
          <a:xfrm>
            <a:off x="323557" y="211015"/>
            <a:ext cx="10539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Маршрут  </a:t>
            </a:r>
            <a:r>
              <a:rPr kumimoji="0" lang="ru-RU" sz="4400" b="1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к </a:t>
            </a:r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 памятной  </a:t>
            </a:r>
            <a:r>
              <a:rPr kumimoji="0" lang="ru-RU" sz="4400" b="1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доске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50E4DC-EEE1-4251-64B0-9190EEC2CE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655" y="975610"/>
            <a:ext cx="4316855" cy="43168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F1D0CFF-DE81-E1C4-831B-721E32BBE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4830" y="1289686"/>
            <a:ext cx="6136688" cy="40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887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avatars.mds.yandex.net/i?id=8badb8de967df75e434e1b46f984d0ad-5555892-images-thumbs&amp;ref=rim&amp;n=33&amp;w=193&amp;h=15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286" y="267163"/>
            <a:ext cx="4557933" cy="355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E2FBB3-D62F-4F85-C260-8C880BAC6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504" y="464233"/>
            <a:ext cx="6077243" cy="3371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0" i="0" cap="none" dirty="0">
                <a:solidFill>
                  <a:srgbClr val="000000"/>
                </a:solidFill>
                <a:effectLst/>
                <a:latin typeface="+mj-lt"/>
              </a:rPr>
              <a:t>«Нет, не ослабнет наша память,</a:t>
            </a:r>
            <a:r>
              <a:rPr lang="ru-RU" sz="2400" cap="none" dirty="0">
                <a:latin typeface="+mj-lt"/>
              </a:rPr>
              <a:t/>
            </a:r>
            <a:br>
              <a:rPr lang="ru-RU" sz="2400" cap="none" dirty="0">
                <a:latin typeface="+mj-lt"/>
              </a:rPr>
            </a:br>
            <a:r>
              <a:rPr lang="ru-RU" sz="2400" cap="none" dirty="0" smtClean="0">
                <a:solidFill>
                  <a:srgbClr val="000000"/>
                </a:solidFill>
                <a:latin typeface="+mj-lt"/>
              </a:rPr>
              <a:t>О</a:t>
            </a:r>
            <a:r>
              <a:rPr lang="ru-RU" sz="2400" b="0" i="0" cap="none" dirty="0" smtClean="0">
                <a:solidFill>
                  <a:srgbClr val="000000"/>
                </a:solidFill>
                <a:effectLst/>
                <a:latin typeface="+mj-lt"/>
              </a:rPr>
              <a:t>на </a:t>
            </a:r>
            <a:r>
              <a:rPr lang="ru-RU" sz="2400" b="0" i="0" cap="none" dirty="0">
                <a:solidFill>
                  <a:srgbClr val="000000"/>
                </a:solidFill>
                <a:effectLst/>
                <a:latin typeface="+mj-lt"/>
              </a:rPr>
              <a:t>навеки нам дана,</a:t>
            </a:r>
            <a:r>
              <a:rPr lang="ru-RU" sz="2400" cap="none" dirty="0">
                <a:latin typeface="+mj-lt"/>
              </a:rPr>
              <a:t/>
            </a:r>
            <a:br>
              <a:rPr lang="ru-RU" sz="2400" cap="none" dirty="0">
                <a:latin typeface="+mj-lt"/>
              </a:rPr>
            </a:br>
            <a:r>
              <a:rPr lang="ru-RU" sz="2400" cap="none" dirty="0">
                <a:solidFill>
                  <a:srgbClr val="000000"/>
                </a:solidFill>
                <a:latin typeface="+mj-lt"/>
              </a:rPr>
              <a:t>Ч</a:t>
            </a:r>
            <a:r>
              <a:rPr lang="ru-RU" sz="2400" b="0" i="0" cap="none" dirty="0" smtClean="0">
                <a:solidFill>
                  <a:srgbClr val="000000"/>
                </a:solidFill>
                <a:effectLst/>
                <a:latin typeface="+mj-lt"/>
              </a:rPr>
              <a:t>тоб </a:t>
            </a:r>
            <a:r>
              <a:rPr lang="ru-RU" sz="2400" b="0" i="0" cap="none" dirty="0">
                <a:solidFill>
                  <a:srgbClr val="000000"/>
                </a:solidFill>
                <a:effectLst/>
                <a:latin typeface="+mj-lt"/>
              </a:rPr>
              <a:t>вновь и вновь могли мы славить</a:t>
            </a:r>
            <a:r>
              <a:rPr lang="ru-RU" sz="2400" cap="none" dirty="0">
                <a:latin typeface="+mj-lt"/>
              </a:rPr>
              <a:t/>
            </a:r>
            <a:br>
              <a:rPr lang="ru-RU" sz="2400" cap="none" dirty="0">
                <a:latin typeface="+mj-lt"/>
              </a:rPr>
            </a:br>
            <a:r>
              <a:rPr lang="ru-RU" sz="2400" cap="none" dirty="0">
                <a:solidFill>
                  <a:srgbClr val="000000"/>
                </a:solidFill>
                <a:latin typeface="+mj-lt"/>
              </a:rPr>
              <a:t>Г</a:t>
            </a:r>
            <a:r>
              <a:rPr lang="ru-RU" sz="2400" b="0" i="0" cap="none" dirty="0" smtClean="0">
                <a:solidFill>
                  <a:srgbClr val="000000"/>
                </a:solidFill>
                <a:effectLst/>
                <a:latin typeface="+mj-lt"/>
              </a:rPr>
              <a:t>ероев </a:t>
            </a:r>
            <a:r>
              <a:rPr lang="ru-RU" sz="2400" b="0" i="0" cap="none" dirty="0">
                <a:solidFill>
                  <a:srgbClr val="000000"/>
                </a:solidFill>
                <a:effectLst/>
                <a:latin typeface="+mj-lt"/>
              </a:rPr>
              <a:t>наших имена!»</a:t>
            </a:r>
            <a:r>
              <a:rPr lang="ru-RU" sz="2400" cap="none" dirty="0">
                <a:latin typeface="+mj-lt"/>
              </a:rPr>
              <a:t/>
            </a:r>
            <a:br>
              <a:rPr lang="ru-RU" sz="2400" cap="none" dirty="0">
                <a:latin typeface="+mj-lt"/>
              </a:rPr>
            </a:br>
            <a:r>
              <a:rPr lang="ru-RU" sz="2400" cap="none" dirty="0" smtClean="0">
                <a:latin typeface="+mj-lt"/>
              </a:rPr>
              <a:t>                                                    </a:t>
            </a:r>
            <a:r>
              <a:rPr lang="ru-RU" sz="2400" b="0" i="0" cap="none" dirty="0" smtClean="0">
                <a:solidFill>
                  <a:srgbClr val="000000"/>
                </a:solidFill>
                <a:effectLst/>
                <a:latin typeface="+mj-lt"/>
              </a:rPr>
              <a:t>Р</a:t>
            </a:r>
            <a:r>
              <a:rPr lang="ru-RU" sz="2400" b="0" i="0" cap="none" dirty="0">
                <a:solidFill>
                  <a:srgbClr val="000000"/>
                </a:solidFill>
                <a:effectLst/>
                <a:latin typeface="+mj-lt"/>
              </a:rPr>
              <a:t>. Рождественский</a:t>
            </a:r>
            <a:endParaRPr lang="ru-RU" sz="2400" cap="none" dirty="0">
              <a:latin typeface="+mj-lt"/>
            </a:endParaRPr>
          </a:p>
        </p:txBody>
      </p:sp>
      <p:pic>
        <p:nvPicPr>
          <p:cNvPr id="4" name="Рисунок 3" descr="https://vid1.ria.ru/ig/infografika/o1/heroes/murmansk/murmansk/g01/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129" y="3615397"/>
            <a:ext cx="3471961" cy="249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ttps://vid1.ria.ru/ig/infografika/o1/heroes/murmansk/murmansk/g01/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6917" y="3685736"/>
            <a:ext cx="3277774" cy="2408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Снайперы Красной Армии в засаде в районе Мурманска. 1941 г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8584" y="3713871"/>
            <a:ext cx="3453203" cy="2293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8094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21260" y="3234127"/>
            <a:ext cx="9028769" cy="14622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378CEE-0EA7-45C8-BA5F-3533D514D501}"/>
              </a:ext>
            </a:extLst>
          </p:cNvPr>
          <p:cNvSpPr txBox="1"/>
          <p:nvPr/>
        </p:nvSpPr>
        <p:spPr>
          <a:xfrm>
            <a:off x="239843" y="130695"/>
            <a:ext cx="6675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72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 </a:t>
            </a:r>
            <a:endParaRPr lang="ru-RU" sz="7200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1031" y="801859"/>
            <a:ext cx="94099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Они  защищали  заполярье</a:t>
            </a:r>
            <a:endParaRPr lang="ru-RU" sz="6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Рисунок 6" descr="https://vid1.ria.ru/ig/infografika/o1/heroes/murmansk/murmansk/g01/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80000">
            <a:off x="783575" y="2455655"/>
            <a:ext cx="4587521" cy="2913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https://vid1.ria.ru/ig/infografika/o1/heroes/murmansk/murmansk/g01/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40000">
            <a:off x="7119510" y="1822056"/>
            <a:ext cx="3431515" cy="3643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1454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791" y="264886"/>
            <a:ext cx="10257671" cy="1303867"/>
          </a:xfrm>
        </p:spPr>
        <p:txBody>
          <a:bodyPr>
            <a:noAutofit/>
          </a:bodyPr>
          <a:lstStyle/>
          <a:p>
            <a:r>
              <a:rPr lang="ru-RU" sz="4400" b="1" dirty="0" err="1" smtClean="0">
                <a:latin typeface="Mistral" panose="03090702030407020403" pitchFamily="66" charset="0"/>
              </a:rPr>
              <a:t>Бредов</a:t>
            </a:r>
            <a:r>
              <a:rPr lang="ru-RU" sz="4400" b="1" dirty="0" smtClean="0">
                <a:latin typeface="Mistral" panose="03090702030407020403" pitchFamily="66" charset="0"/>
              </a:rPr>
              <a:t>  </a:t>
            </a:r>
            <a:r>
              <a:rPr lang="ru-RU" sz="4400" b="1" dirty="0">
                <a:latin typeface="Mistral" panose="03090702030407020403" pitchFamily="66" charset="0"/>
              </a:rPr>
              <a:t>Анатолий </a:t>
            </a:r>
            <a:r>
              <a:rPr lang="ru-RU" sz="4400" b="1" dirty="0" smtClean="0">
                <a:latin typeface="Mistral" panose="03090702030407020403" pitchFamily="66" charset="0"/>
              </a:rPr>
              <a:t> Фёдорович </a:t>
            </a:r>
            <a:endParaRPr lang="ru-RU" sz="4400" b="1" dirty="0"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234" y="1643703"/>
            <a:ext cx="7183064" cy="4447607"/>
          </a:xfrm>
        </p:spPr>
        <p:txBody>
          <a:bodyPr>
            <a:normAutofit/>
          </a:bodyPr>
          <a:lstStyle/>
          <a:p>
            <a:r>
              <a:rPr lang="ru-RU" sz="1800" cap="none" dirty="0"/>
              <a:t>В апреле 1942 года А</a:t>
            </a:r>
            <a:r>
              <a:rPr lang="ru-RU" sz="1800" cap="none" dirty="0" smtClean="0"/>
              <a:t>натолий </a:t>
            </a:r>
            <a:r>
              <a:rPr lang="ru-RU" sz="1800" cap="none" dirty="0" err="1"/>
              <a:t>Б</a:t>
            </a:r>
            <a:r>
              <a:rPr lang="ru-RU" sz="1800" cap="none" dirty="0" err="1" smtClean="0"/>
              <a:t>редов</a:t>
            </a:r>
            <a:r>
              <a:rPr lang="ru-RU" sz="1800" cap="none" dirty="0" smtClean="0"/>
              <a:t> </a:t>
            </a:r>
            <a:r>
              <a:rPr lang="ru-RU" sz="1800" cap="none" dirty="0"/>
              <a:t>призван мурманским горвоенкоматом в ряды красной армии.</a:t>
            </a:r>
          </a:p>
          <a:p>
            <a:r>
              <a:rPr lang="ru-RU" sz="1800" cap="none" dirty="0"/>
              <a:t> С июля 1942 года - в действующей армии, служил командиром пулемётного расчёта в 155-м стрелковом полку 14-й стрелковой дивизии 14-й армии</a:t>
            </a:r>
            <a:r>
              <a:rPr lang="ru-RU" sz="1800" cap="none" dirty="0" smtClean="0"/>
              <a:t>.</a:t>
            </a:r>
          </a:p>
          <a:p>
            <a:pPr lvl="0"/>
            <a:r>
              <a:rPr lang="ru-RU" sz="1800" dirty="0" smtClean="0"/>
              <a:t>В Мурманске 9 мая 1958 года </a:t>
            </a:r>
            <a:r>
              <a:rPr lang="ru-RU" sz="1800" b="1" dirty="0" smtClean="0"/>
              <a:t> </a:t>
            </a:r>
            <a:r>
              <a:rPr lang="ru-RU" sz="1800" dirty="0" smtClean="0"/>
              <a:t>на площади перед центральным стадионом был открыт бронзовый памятник А. </a:t>
            </a:r>
            <a:r>
              <a:rPr lang="ru-RU" sz="1800" dirty="0" err="1" smtClean="0"/>
              <a:t>Бредову</a:t>
            </a:r>
            <a:r>
              <a:rPr lang="ru-RU" sz="1800" dirty="0" smtClean="0"/>
              <a:t>.  Его имя носит дом творчества в Мурманске. В его честь установлены стела на территории судоверфи, мемориальная доска на здании цеха, где он работал перед уходом на фронт, и мемориальное надгробие на старом городском кладбище, куда перенесен его прах. </a:t>
            </a:r>
          </a:p>
          <a:p>
            <a:endParaRPr lang="ru-RU" sz="1800" cap="none" dirty="0" smtClean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B3B48F0-5EB8-F4E5-54DE-01551B71C6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6991" y="1804284"/>
            <a:ext cx="2472079" cy="33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1018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E6BAD9-11E6-D49B-F094-B792A335C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68" y="351692"/>
            <a:ext cx="10447200" cy="82650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Подвиг  Анатолия  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бредова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33D665-4263-3E1D-7EBB-3F0E45A7B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5564"/>
            <a:ext cx="7277583" cy="4766872"/>
          </a:xfrm>
        </p:spPr>
        <p:txBody>
          <a:bodyPr>
            <a:normAutofit fontScale="92500" lnSpcReduction="10000"/>
          </a:bodyPr>
          <a:lstStyle/>
          <a:p>
            <a:r>
              <a:rPr lang="ru-RU" sz="2400" cap="none" dirty="0"/>
              <a:t>Боевой пулеметный расчет </a:t>
            </a:r>
            <a:r>
              <a:rPr lang="ru-RU" sz="2400" cap="none" dirty="0" err="1" smtClean="0"/>
              <a:t>Бредова</a:t>
            </a:r>
            <a:r>
              <a:rPr lang="ru-RU" sz="2400" cap="none" dirty="0" smtClean="0"/>
              <a:t> </a:t>
            </a:r>
            <a:r>
              <a:rPr lang="ru-RU" sz="2400" cap="none" dirty="0"/>
              <a:t>выдвинулся в расположение отступающего противника. Пулеметчики уничтожали гитлеровских солдат, пытавшихся закрепиться и задержать наступление наших войск. Одна атака сменяла другую. Враги подступали все ближе, надеясь взять нашего солдата живым. И тогда А</a:t>
            </a:r>
            <a:r>
              <a:rPr lang="ru-RU" sz="2400" cap="none" dirty="0" smtClean="0"/>
              <a:t>натолий </a:t>
            </a:r>
            <a:r>
              <a:rPr lang="ru-RU" sz="2400" cap="none" dirty="0"/>
              <a:t>поднялся во весь рост и с размаху ударил противотанковой гранатой о камень. Он подорвал себя и окруживших его фашистов. Так с занесенной над головой гранатой в октябре 1944 года А</a:t>
            </a:r>
            <a:r>
              <a:rPr lang="ru-RU" sz="2400" cap="none" dirty="0" smtClean="0"/>
              <a:t>натолий </a:t>
            </a:r>
            <a:r>
              <a:rPr lang="ru-RU" sz="2400" cap="none" dirty="0" err="1"/>
              <a:t>Б</a:t>
            </a:r>
            <a:r>
              <a:rPr lang="ru-RU" sz="2400" cap="none" dirty="0" err="1" smtClean="0"/>
              <a:t>редов</a:t>
            </a:r>
            <a:r>
              <a:rPr lang="ru-RU" sz="2400" cap="none" dirty="0" smtClean="0"/>
              <a:t> </a:t>
            </a:r>
            <a:r>
              <a:rPr lang="ru-RU" sz="2400" cap="none" dirty="0"/>
              <a:t>шагнул в свое бессмертие. Звание героя советского союза присвоено посмертно. </a:t>
            </a:r>
          </a:p>
        </p:txBody>
      </p:sp>
      <p:pic>
        <p:nvPicPr>
          <p:cNvPr id="20482" name="Picture 2" descr="https://www.molodguard.ru/monument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0455" y="1316257"/>
            <a:ext cx="4336904" cy="3815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687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174" y="0"/>
            <a:ext cx="9799942" cy="95170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Маршрут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к  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памятнику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" name="Содержимое 3" descr="Бредова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44197" y="1041009"/>
            <a:ext cx="5831627" cy="450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A596FF-673C-D8B2-1CBC-0607FAAFE9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488" y="1266093"/>
            <a:ext cx="4491877" cy="42026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829" y="1312705"/>
            <a:ext cx="7174522" cy="4187763"/>
          </a:xfrm>
        </p:spPr>
        <p:txBody>
          <a:bodyPr>
            <a:noAutofit/>
          </a:bodyPr>
          <a:lstStyle/>
          <a:p>
            <a:r>
              <a:rPr lang="ru-RU" cap="none" dirty="0" smtClean="0"/>
              <a:t>В конце 1940 г. </a:t>
            </a:r>
            <a:r>
              <a:rPr lang="ru-RU" cap="none" dirty="0" smtClean="0"/>
              <a:t>по </a:t>
            </a:r>
            <a:r>
              <a:rPr lang="ru-RU" cap="none" dirty="0" smtClean="0"/>
              <a:t>воинскому призыву Александр </a:t>
            </a:r>
            <a:r>
              <a:rPr lang="ru-RU" cap="none" dirty="0" err="1" smtClean="0"/>
              <a:t>Подстаницкий</a:t>
            </a:r>
            <a:r>
              <a:rPr lang="ru-RU" cap="none" dirty="0" smtClean="0"/>
              <a:t> попал в лётную школу.</a:t>
            </a:r>
          </a:p>
          <a:p>
            <a:r>
              <a:rPr lang="ru-RU" cap="none" dirty="0" smtClean="0"/>
              <a:t> В начале отечественной войны был направлен в авиацию дальнего действия </a:t>
            </a:r>
            <a:r>
              <a:rPr lang="ru-RU" cap="none" dirty="0" smtClean="0"/>
              <a:t>. </a:t>
            </a:r>
            <a:r>
              <a:rPr lang="ru-RU" cap="none" dirty="0" smtClean="0"/>
              <a:t>Участвовал в </a:t>
            </a:r>
            <a:r>
              <a:rPr lang="ru-RU" cap="none" dirty="0" smtClean="0"/>
              <a:t>боевых вылетах </a:t>
            </a:r>
            <a:r>
              <a:rPr lang="ru-RU" cap="none" dirty="0" smtClean="0"/>
              <a:t> </a:t>
            </a:r>
            <a:r>
              <a:rPr lang="ru-RU" cap="none" dirty="0" smtClean="0"/>
              <a:t>на города фашистской </a:t>
            </a:r>
            <a:r>
              <a:rPr lang="ru-RU" cap="none" dirty="0" smtClean="0"/>
              <a:t>Германии</a:t>
            </a:r>
            <a:r>
              <a:rPr lang="ru-RU" cap="none" dirty="0" smtClean="0"/>
              <a:t>, в том числе на </a:t>
            </a:r>
            <a:r>
              <a:rPr lang="ru-RU" cap="none" dirty="0" smtClean="0"/>
              <a:t>Берлин</a:t>
            </a:r>
            <a:r>
              <a:rPr lang="ru-RU" cap="none" dirty="0" smtClean="0"/>
              <a:t>. </a:t>
            </a:r>
          </a:p>
          <a:p>
            <a:r>
              <a:rPr lang="ru-RU" cap="none" dirty="0" smtClean="0"/>
              <a:t>За отличие в </a:t>
            </a:r>
            <a:r>
              <a:rPr lang="ru-RU" cap="none" dirty="0" smtClean="0"/>
              <a:t> воздушных боях </a:t>
            </a:r>
            <a:r>
              <a:rPr lang="ru-RU" cap="none" dirty="0" smtClean="0"/>
              <a:t>получил орден красной звезды</a:t>
            </a:r>
            <a:r>
              <a:rPr lang="ru-RU" cap="none" dirty="0" smtClean="0"/>
              <a:t>.</a:t>
            </a:r>
          </a:p>
          <a:p>
            <a:r>
              <a:rPr lang="ru-RU" dirty="0" smtClean="0"/>
              <a:t>В 1963 году в Ленинском округе Мурманска именем </a:t>
            </a:r>
            <a:r>
              <a:rPr lang="ru-RU" dirty="0" err="1" smtClean="0"/>
              <a:t>Подстаницкого</a:t>
            </a:r>
            <a:r>
              <a:rPr lang="ru-RU" dirty="0" smtClean="0"/>
              <a:t> названа улица, а на доме № 8 установлена мемориальная </a:t>
            </a:r>
            <a:r>
              <a:rPr lang="ru-RU" dirty="0" smtClean="0"/>
              <a:t>доска. </a:t>
            </a:r>
            <a:endParaRPr lang="ru-RU" cap="none" dirty="0"/>
          </a:p>
        </p:txBody>
      </p:sp>
      <p:pic>
        <p:nvPicPr>
          <p:cNvPr id="4" name="Рисунок 3" descr="&amp;Pcy;&amp;ocy;&amp;rcy;&amp;tcy;&amp;acy;&amp;lcy; &quot;&amp;Fcy;&amp;icy;&amp;ncy;&amp;ncy;&amp;ocy;-&amp;ucy;&amp;gcy;&amp;ocy;&amp;rcy;&amp;scy;&amp;kcy;&amp;icy;&amp;iecy; &amp;bcy;&amp;icy;&amp;bcy;&amp;lcy;&amp;icy;&amp;ocy;&amp;tcy;&amp;iecy;&amp;kcy;&amp;icy; &amp;Rcy;&amp;ocy;&amp;scy;&amp;scy;&amp;icy;&amp;icy;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8092" y="852878"/>
            <a:ext cx="30099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C70980-ED6B-2074-17ED-1B4211208E01}"/>
              </a:ext>
            </a:extLst>
          </p:cNvPr>
          <p:cNvSpPr txBox="1"/>
          <p:nvPr/>
        </p:nvSpPr>
        <p:spPr>
          <a:xfrm>
            <a:off x="1314008" y="281354"/>
            <a:ext cx="91972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400" b="1" i="0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Александр </a:t>
            </a:r>
            <a:r>
              <a:rPr kumimoji="0" lang="ru-RU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Mistral" panose="03090702030407020403" pitchFamily="66" charset="0"/>
                <a:ea typeface="+mj-ea"/>
                <a:cs typeface="+mj-cs"/>
              </a:rPr>
              <a:t>Подстаницкий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560977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37" y="193094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62C5F2-B37C-1697-4800-39C57A01EFCB}"/>
              </a:ext>
            </a:extLst>
          </p:cNvPr>
          <p:cNvSpPr txBox="1"/>
          <p:nvPr/>
        </p:nvSpPr>
        <p:spPr>
          <a:xfrm>
            <a:off x="212337" y="843677"/>
            <a:ext cx="854191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2200" b="0" i="0" dirty="0">
                <a:solidFill>
                  <a:srgbClr val="000000"/>
                </a:solidFill>
                <a:effectLst/>
                <a:latin typeface="+mj-lt"/>
              </a:rPr>
              <a:t>Стихи </a:t>
            </a:r>
            <a:r>
              <a:rPr lang="ru-RU" sz="2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+mj-lt"/>
              </a:rPr>
              <a:t> Александр </a:t>
            </a:r>
            <a:r>
              <a:rPr lang="ru-RU" sz="2200" b="0" i="0" dirty="0" err="1" smtClean="0">
                <a:solidFill>
                  <a:srgbClr val="000000"/>
                </a:solidFill>
                <a:effectLst/>
                <a:latin typeface="+mj-lt"/>
              </a:rPr>
              <a:t>Подстаницкий</a:t>
            </a:r>
            <a:r>
              <a:rPr lang="ru-RU" sz="2200" b="0" i="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+mj-lt"/>
              </a:rPr>
              <a:t>начал писать рано, еще в школе, печатал их в стенгазете. Первые публикации появились в газете «Полярная правда» в 1938 году, когда Саша учился в восьмом </a:t>
            </a:r>
            <a:r>
              <a:rPr lang="ru-RU" sz="2200" b="0" i="0" dirty="0" smtClean="0">
                <a:solidFill>
                  <a:srgbClr val="000000"/>
                </a:solidFill>
                <a:effectLst/>
                <a:latin typeface="+mj-lt"/>
              </a:rPr>
              <a:t>классе.</a:t>
            </a:r>
            <a:endParaRPr lang="ru-RU" sz="2200" dirty="0">
              <a:solidFill>
                <a:srgbClr val="666666"/>
              </a:solidFill>
              <a:latin typeface="+mj-lt"/>
            </a:endParaRPr>
          </a:p>
          <a:p>
            <a:pPr fontAlgn="base"/>
            <a:endParaRPr lang="ru-RU" sz="2200" b="0" i="0" dirty="0">
              <a:solidFill>
                <a:srgbClr val="000000"/>
              </a:solidFill>
              <a:effectLst/>
              <a:latin typeface="+mj-lt"/>
            </a:endParaRPr>
          </a:p>
          <a:p>
            <a:pPr fontAlgn="base"/>
            <a:r>
              <a:rPr lang="ru-RU" sz="2200" b="0" i="0" dirty="0">
                <a:solidFill>
                  <a:srgbClr val="000000"/>
                </a:solidFill>
                <a:effectLst/>
                <a:latin typeface="+mj-lt"/>
              </a:rPr>
              <a:t>Многие публикации молодого журналиста в газете "Комсомолец Заполярья" были в стихах. Стихи Александр продолжал писать и в лётное школе, и в перерыве между боями: хотел объединить их в книгу "Лирика наших дней".</a:t>
            </a:r>
            <a:endParaRPr lang="ru-RU" sz="2200" b="0" i="0" dirty="0">
              <a:solidFill>
                <a:srgbClr val="666666"/>
              </a:solidFill>
              <a:effectLst/>
              <a:latin typeface="+mj-lt"/>
            </a:endParaRPr>
          </a:p>
          <a:p>
            <a:pPr fontAlgn="base"/>
            <a:endParaRPr lang="ru-RU" sz="2200" b="0" i="0" dirty="0">
              <a:solidFill>
                <a:srgbClr val="000000"/>
              </a:solidFill>
              <a:effectLst/>
              <a:latin typeface="+mj-lt"/>
            </a:endParaRPr>
          </a:p>
          <a:p>
            <a:pPr fontAlgn="base"/>
            <a:r>
              <a:rPr lang="ru-RU" sz="2200" b="0" i="0" dirty="0">
                <a:solidFill>
                  <a:srgbClr val="000000"/>
                </a:solidFill>
                <a:effectLst/>
                <a:latin typeface="+mj-lt"/>
              </a:rPr>
              <a:t>В единственный сборник поэта «Недопетая песня», составленный Константином Полтевым, вошли 18 стихотворений поэта. Сборник выпускался в Мурманске трижды: в 1963, 1969 и 1981 годах, общим тиражом 35 тысяч экземпляров.</a:t>
            </a:r>
            <a:br>
              <a:rPr lang="ru-RU" sz="2200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ru-RU" sz="2200" b="0" i="0" dirty="0">
              <a:solidFill>
                <a:srgbClr val="666666"/>
              </a:solidFill>
              <a:effectLst/>
              <a:latin typeface="+mj-lt"/>
            </a:endParaRP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71C0123F-8B9B-27E5-63A2-6DDFEA45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02" y="1017625"/>
            <a:ext cx="9553060" cy="755070"/>
          </a:xfrm>
        </p:spPr>
        <p:txBody>
          <a:bodyPr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"НЕДОПЕТАЯ ПЕСНЯ"</a:t>
            </a:r>
            <a:b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3D1696D-A438-8EA2-6CF6-1151EF6982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8393" y="1017625"/>
            <a:ext cx="2657134" cy="38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492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2E0FEE51-8233-32AF-5F8E-D038DD563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093007"/>
            <a:ext cx="6389961" cy="4143597"/>
          </a:xfrm>
        </p:spPr>
        <p:txBody>
          <a:bodyPr>
            <a:normAutofit/>
          </a:bodyPr>
          <a:lstStyle/>
          <a:p>
            <a:r>
              <a:rPr lang="ru-RU" sz="2800" cap="none" dirty="0"/>
              <a:t>за </a:t>
            </a:r>
            <a:r>
              <a:rPr lang="ru-RU" sz="2800" cap="none" dirty="0" smtClean="0"/>
              <a:t>боевые заслуги </a:t>
            </a:r>
            <a:r>
              <a:rPr lang="ru-RU" sz="2800" cap="none" dirty="0"/>
              <a:t>получил орден </a:t>
            </a:r>
            <a:r>
              <a:rPr lang="ru-RU" sz="2800" cap="none" dirty="0" smtClean="0"/>
              <a:t>Красной звезды, </a:t>
            </a:r>
            <a:r>
              <a:rPr lang="ru-RU" sz="2800" cap="none" dirty="0"/>
              <a:t>награжден посмертно орденом </a:t>
            </a:r>
            <a:r>
              <a:rPr lang="ru-RU" sz="2800" cap="none" dirty="0" smtClean="0"/>
              <a:t>Красного </a:t>
            </a:r>
            <a:r>
              <a:rPr lang="ru-RU" sz="2800" cap="none" dirty="0"/>
              <a:t>знамени. 28 июня 1942 года погиб в воздушном бою у станицы </a:t>
            </a:r>
            <a:r>
              <a:rPr lang="ru-RU" sz="2800" cap="none" dirty="0" smtClean="0"/>
              <a:t>Коротыш </a:t>
            </a:r>
            <a:r>
              <a:rPr lang="ru-RU" sz="2800" cap="none" dirty="0"/>
              <a:t>под </a:t>
            </a:r>
            <a:r>
              <a:rPr lang="ru-RU" sz="2800" cap="none" dirty="0" smtClean="0"/>
              <a:t>Орлом</a:t>
            </a:r>
            <a:r>
              <a:rPr lang="ru-RU" sz="2800" cap="none" dirty="0"/>
              <a:t>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DA500A-41E2-3004-A5C8-2D3ACFF25349}"/>
              </a:ext>
            </a:extLst>
          </p:cNvPr>
          <p:cNvSpPr txBox="1"/>
          <p:nvPr/>
        </p:nvSpPr>
        <p:spPr>
          <a:xfrm>
            <a:off x="689317" y="0"/>
            <a:ext cx="101568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</a:rPr>
              <a:t>ПОДВИГ  АЛЕКСАНДРА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</a:rPr>
              <a:t> ПОДСТАНИЦКОГО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</a:rPr>
              <a:t>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stral" panose="03090702030407020403" pitchFamily="66" charset="0"/>
            </a:endParaRPr>
          </a:p>
        </p:txBody>
      </p:sp>
      <p:pic>
        <p:nvPicPr>
          <p:cNvPr id="17410" name="Picture 2" descr="https://gl-img.rg.ru/crop604x400/uploads/images/2015/04/22/9e562b503bc01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9951" y="1347169"/>
            <a:ext cx="4768947" cy="3984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44274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452</TotalTime>
  <Words>1153</Words>
  <Application>Microsoft Office PowerPoint</Application>
  <PresentationFormat>Произвольный</PresentationFormat>
  <Paragraphs>77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Главное мероприятие</vt:lpstr>
      <vt:lpstr>Слайд 1</vt:lpstr>
      <vt:lpstr>Слайд 2</vt:lpstr>
      <vt:lpstr>  </vt:lpstr>
      <vt:lpstr>Бредов  Анатолий  Фёдорович </vt:lpstr>
      <vt:lpstr>Подвиг  Анатолия   бредова</vt:lpstr>
      <vt:lpstr>Маршрут   к   памятнику</vt:lpstr>
      <vt:lpstr>Слайд 7</vt:lpstr>
      <vt:lpstr>"НЕДОПЕТАЯ ПЕСНЯ"  </vt:lpstr>
      <vt:lpstr>Слайд 9</vt:lpstr>
      <vt:lpstr>Маршрут к памятной доске </vt:lpstr>
      <vt:lpstr>Михаил  Васильевич  Бабиков</vt:lpstr>
      <vt:lpstr>Подвиг МИХАИЛА  бАБИКОВА</vt:lpstr>
      <vt:lpstr>Маршрут  к  памятной  доске</vt:lpstr>
      <vt:lpstr>Михаил Ивченко </vt:lpstr>
      <vt:lpstr>Подвиг МИХАИЛА  ИВЧЕНКО</vt:lpstr>
      <vt:lpstr>Слайд 16</vt:lpstr>
      <vt:lpstr>Саша Ковалёв</vt:lpstr>
      <vt:lpstr>Подвиг САШИ  КОВАЛЕВА</vt:lpstr>
      <vt:lpstr>Слайд 19</vt:lpstr>
      <vt:lpstr>  Александр   Осипович  Шабалин </vt:lpstr>
      <vt:lpstr>Подвиг АЛЕКСАНДРА  ШАБАЛИНА</vt:lpstr>
      <vt:lpstr>Слайд 22</vt:lpstr>
      <vt:lpstr>  </vt:lpstr>
      <vt:lpstr>Подвиг  Максима  старостина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Мосолова</dc:creator>
  <cp:lastModifiedBy>ДОУ 131</cp:lastModifiedBy>
  <cp:revision>51</cp:revision>
  <dcterms:created xsi:type="dcterms:W3CDTF">2022-11-26T21:22:23Z</dcterms:created>
  <dcterms:modified xsi:type="dcterms:W3CDTF">2022-12-06T07:12:11Z</dcterms:modified>
</cp:coreProperties>
</file>