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653"/>
    <a:srgbClr val="8BE1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17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2FC13-136F-4C41-B5C6-BD5185318A08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FFDD-49C7-45C8-A923-BFD7BA82F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2FC13-136F-4C41-B5C6-BD5185318A08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FFDD-49C7-45C8-A923-BFD7BA82F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2FC13-136F-4C41-B5C6-BD5185318A08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FFDD-49C7-45C8-A923-BFD7BA82F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2FC13-136F-4C41-B5C6-BD5185318A08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FFDD-49C7-45C8-A923-BFD7BA82F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2FC13-136F-4C41-B5C6-BD5185318A08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FFDD-49C7-45C8-A923-BFD7BA82F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2FC13-136F-4C41-B5C6-BD5185318A08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FFDD-49C7-45C8-A923-BFD7BA82F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2FC13-136F-4C41-B5C6-BD5185318A08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FFDD-49C7-45C8-A923-BFD7BA82F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2FC13-136F-4C41-B5C6-BD5185318A08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FFDD-49C7-45C8-A923-BFD7BA82F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2FC13-136F-4C41-B5C6-BD5185318A08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FFDD-49C7-45C8-A923-BFD7BA82F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2FC13-136F-4C41-B5C6-BD5185318A08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FFDD-49C7-45C8-A923-BFD7BA82F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2FC13-136F-4C41-B5C6-BD5185318A08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FFDD-49C7-45C8-A923-BFD7BA82F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2FC13-136F-4C41-B5C6-BD5185318A08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2FFDD-49C7-45C8-A923-BFD7BA82F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D:\картинки\воздушные шары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395536" y="1412776"/>
            <a:ext cx="6264696" cy="2232248"/>
          </a:xfrm>
          <a:prstGeom prst="roundRect">
            <a:avLst/>
          </a:prstGeom>
          <a:noFill/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>
                  <a:solidFill>
                    <a:srgbClr val="7030A0"/>
                  </a:solidFill>
                </a:ln>
                <a:solidFill>
                  <a:schemeClr val="accent4">
                    <a:lumMod val="75000"/>
                  </a:schemeClr>
                </a:solidFill>
                <a:latin typeface="Bradobrei" pitchFamily="2" charset="0"/>
              </a:rPr>
              <a:t>ОБРАЗОВАТЕЛЬНАЯ   </a:t>
            </a:r>
            <a:r>
              <a:rPr lang="ru-RU" b="1" dirty="0">
                <a:ln>
                  <a:solidFill>
                    <a:srgbClr val="7030A0"/>
                  </a:solidFill>
                </a:ln>
                <a:solidFill>
                  <a:schemeClr val="accent4">
                    <a:lumMod val="75000"/>
                  </a:schemeClr>
                </a:solidFill>
                <a:latin typeface="Bradobrei" pitchFamily="2" charset="0"/>
              </a:rPr>
              <a:t>ПРОГРАММА </a:t>
            </a:r>
            <a:r>
              <a:rPr lang="ru-RU" b="1" dirty="0" smtClean="0">
                <a:ln>
                  <a:solidFill>
                    <a:srgbClr val="7030A0"/>
                  </a:solidFill>
                </a:ln>
                <a:solidFill>
                  <a:schemeClr val="accent4">
                    <a:lumMod val="75000"/>
                  </a:schemeClr>
                </a:solidFill>
                <a:latin typeface="Bradobrei" pitchFamily="2" charset="0"/>
              </a:rPr>
              <a:t> ДОШКОЛЬНОГО ОБРАЗОВАНИЯ </a:t>
            </a:r>
            <a:r>
              <a:rPr lang="ru-RU" dirty="0" smtClean="0">
                <a:ln>
                  <a:solidFill>
                    <a:srgbClr val="7030A0"/>
                  </a:solidFill>
                </a:ln>
                <a:solidFill>
                  <a:schemeClr val="accent4">
                    <a:lumMod val="75000"/>
                  </a:schemeClr>
                </a:solidFill>
                <a:latin typeface="Bradobrei" pitchFamily="2" charset="0"/>
              </a:rPr>
              <a:t> </a:t>
            </a:r>
            <a:r>
              <a:rPr lang="ru-RU" b="1" dirty="0" smtClean="0">
                <a:ln>
                  <a:solidFill>
                    <a:srgbClr val="7030A0"/>
                  </a:solidFill>
                </a:ln>
                <a:solidFill>
                  <a:schemeClr val="accent4">
                    <a:lumMod val="75000"/>
                  </a:schemeClr>
                </a:solidFill>
                <a:latin typeface="Bradobrei" pitchFamily="2" charset="0"/>
              </a:rPr>
              <a:t>МУНИЦИПАЛЬНОГО </a:t>
            </a:r>
            <a:r>
              <a:rPr lang="ru-RU" b="1" dirty="0">
                <a:ln>
                  <a:solidFill>
                    <a:srgbClr val="7030A0"/>
                  </a:solidFill>
                </a:ln>
                <a:solidFill>
                  <a:schemeClr val="accent4">
                    <a:lumMod val="75000"/>
                  </a:schemeClr>
                </a:solidFill>
                <a:latin typeface="Bradobrei" pitchFamily="2" charset="0"/>
              </a:rPr>
              <a:t>БЮДЖЕТНОГО ДОШКОЛЬНОГО </a:t>
            </a:r>
            <a:r>
              <a:rPr lang="ru-RU" b="1" dirty="0" smtClean="0">
                <a:ln>
                  <a:solidFill>
                    <a:srgbClr val="7030A0"/>
                  </a:solidFill>
                </a:ln>
                <a:solidFill>
                  <a:schemeClr val="accent4">
                    <a:lumMod val="75000"/>
                  </a:schemeClr>
                </a:solidFill>
                <a:latin typeface="Bradobrei" pitchFamily="2" charset="0"/>
              </a:rPr>
              <a:t>ОБРАЗОВАТЕЛЬНОГО УЧРЕЖДЕНИЯ Г. МУРМАНСКА №131</a:t>
            </a:r>
            <a:endParaRPr lang="ru-RU" dirty="0">
              <a:ln>
                <a:solidFill>
                  <a:srgbClr val="7030A0"/>
                </a:solidFill>
              </a:ln>
              <a:solidFill>
                <a:schemeClr val="accent4">
                  <a:lumMod val="75000"/>
                </a:schemeClr>
              </a:solidFill>
              <a:latin typeface="Bradobrei" pitchFamily="2" charset="0"/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 flipV="1">
            <a:off x="539552" y="3645024"/>
            <a:ext cx="1008112" cy="1245840"/>
          </a:xfrm>
          <a:prstGeom prst="triangl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flipV="1">
            <a:off x="1619672" y="3645024"/>
            <a:ext cx="1008112" cy="1245840"/>
          </a:xfrm>
          <a:prstGeom prst="triangle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 flipV="1">
            <a:off x="2627784" y="3645024"/>
            <a:ext cx="1008112" cy="1245840"/>
          </a:xfrm>
          <a:prstGeom prst="triangle">
            <a:avLst/>
          </a:prstGeom>
          <a:gradFill flip="none"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  <a:tileRect r="-100000" b="-100000"/>
          </a:gradFill>
          <a:ln>
            <a:solidFill>
              <a:srgbClr val="FFD6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 flipV="1">
            <a:off x="3707904" y="3645024"/>
            <a:ext cx="1008112" cy="1245840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 flipV="1">
            <a:off x="4788024" y="3645024"/>
            <a:ext cx="1008112" cy="1245840"/>
          </a:xfrm>
          <a:prstGeom prst="triangle">
            <a:avLst/>
          </a:prstGeom>
          <a:blipFill>
            <a:blip r:embed="rId4" cstate="print"/>
            <a:tile tx="0" ty="0" sx="100000" sy="100000" flip="none" algn="tl"/>
          </a:blip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 flipV="1">
            <a:off x="5868144" y="3645024"/>
            <a:ext cx="1008112" cy="1245840"/>
          </a:xfrm>
          <a:prstGeom prst="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:\картинки\воздушные шары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44824"/>
            <a:ext cx="8964488" cy="4824536"/>
          </a:xfrm>
        </p:spPr>
        <p:txBody>
          <a:bodyPr>
            <a:normAutofit fontScale="90000"/>
          </a:bodyPr>
          <a:lstStyle/>
          <a:p>
            <a:r>
              <a:rPr lang="ru-RU" sz="1600" b="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1800" i="1" dirty="0" smtClean="0">
                <a:solidFill>
                  <a:srgbClr val="7030A0"/>
                </a:solidFill>
                <a:latin typeface="Segoe Script" pitchFamily="34" charset="0"/>
                <a:cs typeface="Times New Roman" pitchFamily="18" charset="0"/>
              </a:rPr>
              <a:t>Информационные формы взаимодействия с родителями: </a:t>
            </a:r>
            <a:r>
              <a:rPr lang="ru-RU" sz="1200" b="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Социологические срезы, опросы ,анкеты диагностики, патронаж,</a:t>
            </a:r>
            <a:br>
              <a:rPr lang="ru-RU" sz="1200" b="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Почтовые ящики, педагогические блокноты,</a:t>
            </a:r>
            <a:br>
              <a:rPr lang="ru-RU" sz="1200" b="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Газеты, журналы, листовки, памятки, письменные консультации, информационные проспекты, дни открытых дверей, информационные листы, бюллетени, шпаргалки для родителей, информационные корзины.</a:t>
            </a:r>
            <a:br>
              <a:rPr lang="ru-RU" sz="1200" b="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rgbClr val="7030A0"/>
                </a:solidFill>
                <a:latin typeface="Segoe Script" pitchFamily="34" charset="0"/>
                <a:cs typeface="Times New Roman" pitchFamily="18" charset="0"/>
              </a:rPr>
              <a:t/>
            </a:r>
            <a:br>
              <a:rPr lang="ru-RU" sz="1600" i="1" dirty="0" smtClean="0">
                <a:solidFill>
                  <a:srgbClr val="7030A0"/>
                </a:solidFill>
                <a:latin typeface="Segoe Script" pitchFamily="34" charset="0"/>
                <a:cs typeface="Times New Roman" pitchFamily="18" charset="0"/>
              </a:rPr>
            </a:br>
            <a:r>
              <a:rPr lang="ru-RU" sz="1800" i="1" dirty="0" smtClean="0">
                <a:solidFill>
                  <a:srgbClr val="7030A0"/>
                </a:solidFill>
                <a:latin typeface="Segoe Script" pitchFamily="34" charset="0"/>
                <a:cs typeface="Times New Roman" pitchFamily="18" charset="0"/>
              </a:rPr>
              <a:t>*Познавательные формы взаимодействия с родителями: </a:t>
            </a:r>
            <a:r>
              <a:rPr lang="ru-RU" sz="1600" b="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Лекции, мини- лектории,</a:t>
            </a:r>
            <a:br>
              <a:rPr lang="ru-RU" sz="1200" b="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Семинары-практикумы, тренинги, деловые игры,</a:t>
            </a:r>
            <a:br>
              <a:rPr lang="ru-RU" sz="1200" b="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Собрания, конференции, брифинги, консилиум, презентации, беседы, </a:t>
            </a:r>
            <a:br>
              <a:rPr lang="ru-RU" sz="1200" b="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Педагогические кафе, педагогические копилки, мастер-классы, аукционы секретов семейного воспитания, круглые столы, </a:t>
            </a:r>
            <a:r>
              <a:rPr lang="ru-RU" sz="1200" b="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1200" b="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семейного успеха</a:t>
            </a:r>
            <a:br>
              <a:rPr lang="ru-RU" sz="1200" b="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Коучинг</a:t>
            </a:r>
            <a:r>
              <a:rPr lang="ru-RU" sz="1200" b="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дни добрых дел, гости группы, познавательные </a:t>
            </a:r>
            <a:r>
              <a:rPr lang="ru-RU" sz="1200" b="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квесты</a:t>
            </a:r>
            <a:r>
              <a:rPr lang="ru-RU" sz="1200" b="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1200" b="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Совместные занятия,  познавательно- интеллектуальные игры(</a:t>
            </a:r>
            <a:r>
              <a:rPr lang="ru-RU" sz="1200" b="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Н-Р:Что?Где?Когда</a:t>
            </a:r>
            <a:r>
              <a:rPr lang="ru-RU" sz="1200" b="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br>
              <a:rPr lang="ru-RU" sz="1200" b="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проектная деятельность</a:t>
            </a:r>
            <a:br>
              <a:rPr lang="ru-RU" sz="1200" b="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i="1" dirty="0" smtClean="0">
                <a:solidFill>
                  <a:srgbClr val="7030A0"/>
                </a:solidFill>
                <a:latin typeface="Segoe Script" pitchFamily="34" charset="0"/>
                <a:cs typeface="Times New Roman" pitchFamily="18" charset="0"/>
              </a:rPr>
              <a:t/>
            </a:r>
            <a:br>
              <a:rPr lang="ru-RU" sz="1600" i="1" dirty="0" smtClean="0">
                <a:solidFill>
                  <a:srgbClr val="7030A0"/>
                </a:solidFill>
                <a:latin typeface="Segoe Script" pitchFamily="34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rgbClr val="7030A0"/>
                </a:solidFill>
                <a:latin typeface="Segoe Script" pitchFamily="34" charset="0"/>
                <a:cs typeface="Times New Roman" pitchFamily="18" charset="0"/>
              </a:rPr>
              <a:t>*</a:t>
            </a:r>
            <a:r>
              <a:rPr lang="ru-RU" sz="1800" i="1" dirty="0" err="1" smtClean="0">
                <a:solidFill>
                  <a:srgbClr val="7030A0"/>
                </a:solidFill>
                <a:latin typeface="Segoe Script" pitchFamily="34" charset="0"/>
                <a:cs typeface="Times New Roman" pitchFamily="18" charset="0"/>
              </a:rPr>
              <a:t>Досуговые</a:t>
            </a:r>
            <a:r>
              <a:rPr lang="ru-RU" sz="1800" i="1" dirty="0" smtClean="0">
                <a:solidFill>
                  <a:srgbClr val="7030A0"/>
                </a:solidFill>
                <a:latin typeface="Segoe Script" pitchFamily="34" charset="0"/>
                <a:cs typeface="Times New Roman" pitchFamily="18" charset="0"/>
              </a:rPr>
              <a:t> формы взаимодействия с родителями: </a:t>
            </a:r>
            <a:r>
              <a:rPr lang="ru-RU" sz="1200" b="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Праздники, </a:t>
            </a:r>
            <a:br>
              <a:rPr lang="ru-RU" sz="1200" b="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Концерты, </a:t>
            </a:r>
            <a:br>
              <a:rPr lang="ru-RU" sz="1200" b="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Конкурсы, соревнования</a:t>
            </a:r>
            <a:br>
              <a:rPr lang="ru-RU" sz="1200" b="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Пробеги, экскурсии, походы</a:t>
            </a:r>
            <a:br>
              <a:rPr lang="ru-RU" sz="1200" b="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Выставки работ родителей и детей, семейные вернисажи</a:t>
            </a:r>
            <a:br>
              <a:rPr lang="ru-RU" sz="1200" b="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Музыкальные и литературные салоны</a:t>
            </a:r>
            <a:r>
              <a:rPr lang="ru-RU" b="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908720"/>
            <a:ext cx="8280920" cy="1080120"/>
          </a:xfrm>
        </p:spPr>
        <p:txBody>
          <a:bodyPr>
            <a:normAutofit fontScale="85000" lnSpcReduction="20000"/>
          </a:bodyPr>
          <a:lstStyle/>
          <a:p>
            <a:endParaRPr lang="ru-RU" b="1" dirty="0" smtClean="0">
              <a:solidFill>
                <a:schemeClr val="accent4">
                  <a:lumMod val="75000"/>
                </a:schemeClr>
              </a:solidFill>
              <a:latin typeface="Segoe Script" pitchFamily="34" charset="0"/>
            </a:endParaRPr>
          </a:p>
          <a:p>
            <a:pPr algn="ctr"/>
            <a:r>
              <a:rPr lang="ru-RU" sz="2900" b="1" dirty="0" smtClean="0">
                <a:solidFill>
                  <a:srgbClr val="7030A0"/>
                </a:solidFill>
                <a:latin typeface="Segoe Script" pitchFamily="34" charset="0"/>
              </a:rPr>
              <a:t>Формы взаимодействия детского сада и семьи:</a:t>
            </a:r>
            <a:endParaRPr lang="ru-RU" sz="2900" dirty="0" smtClean="0">
              <a:solidFill>
                <a:srgbClr val="7030A0"/>
              </a:solidFill>
              <a:latin typeface="Segoe Script" pitchFamily="34" charset="0"/>
            </a:endParaRPr>
          </a:p>
          <a:p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D:\картинки\воздушные шары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136904" cy="612068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1200" b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ru-RU" sz="2000" b="1" dirty="0" smtClean="0">
                <a:solidFill>
                  <a:srgbClr val="7030A0"/>
                </a:solidFill>
                <a:latin typeface="Segoe Script" pitchFamily="34" charset="0"/>
                <a:cs typeface="Times New Roman" panose="02020603050405020304" pitchFamily="18" charset="0"/>
              </a:rPr>
              <a:t>Программа разработана в соответствии</a:t>
            </a:r>
            <a:br>
              <a:rPr lang="ru-RU" sz="2000" b="1" dirty="0" smtClean="0">
                <a:solidFill>
                  <a:srgbClr val="7030A0"/>
                </a:solidFill>
                <a:latin typeface="Segoe Script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Segoe Script" pitchFamily="34" charset="0"/>
                <a:cs typeface="Times New Roman" panose="02020603050405020304" pitchFamily="18" charset="0"/>
              </a:rPr>
              <a:t>                   с нормативными документами:    </a:t>
            </a:r>
            <a:r>
              <a:rPr lang="ru-RU" sz="1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br>
              <a:rPr lang="ru-RU" sz="12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600" dirty="0" smtClean="0">
                <a:solidFill>
                  <a:srgbClr val="7030A0"/>
                </a:solidFill>
              </a:rPr>
              <a:t>Образовательная </a:t>
            </a:r>
            <a:r>
              <a:rPr lang="ru-RU" sz="1600" dirty="0">
                <a:solidFill>
                  <a:srgbClr val="7030A0"/>
                </a:solidFill>
              </a:rPr>
              <a:t>программа </a:t>
            </a:r>
            <a:r>
              <a:rPr lang="ru-RU" sz="1600" dirty="0" smtClean="0">
                <a:solidFill>
                  <a:srgbClr val="7030A0"/>
                </a:solidFill>
              </a:rPr>
              <a:t>образования </a:t>
            </a:r>
            <a:r>
              <a:rPr lang="ru-RU" sz="1600" dirty="0">
                <a:solidFill>
                  <a:srgbClr val="7030A0"/>
                </a:solidFill>
              </a:rPr>
              <a:t>Муниципального бюджетного дошкольного образовательного учреждения г. Мурманска </a:t>
            </a:r>
            <a:br>
              <a:rPr lang="ru-RU" sz="1600" dirty="0">
                <a:solidFill>
                  <a:srgbClr val="7030A0"/>
                </a:solidFill>
              </a:rPr>
            </a:br>
            <a:r>
              <a:rPr lang="ru-RU" sz="1600" dirty="0">
                <a:solidFill>
                  <a:srgbClr val="7030A0"/>
                </a:solidFill>
              </a:rPr>
              <a:t>№ 131 (далее – ДОО) разработана  в соответствии с основными нормативными правовыми документами, регламентирующими функционирование системы дошкольного образования в Российской </a:t>
            </a:r>
            <a:r>
              <a:rPr lang="ru-RU" sz="1600" dirty="0" smtClean="0">
                <a:solidFill>
                  <a:srgbClr val="7030A0"/>
                </a:solidFill>
              </a:rPr>
              <a:t>Федерации:               </a:t>
            </a:r>
            <a:r>
              <a:rPr lang="ru-RU" sz="1600" dirty="0" smtClean="0">
                <a:solidFill>
                  <a:srgbClr val="FFFF00"/>
                </a:solidFill>
              </a:rPr>
              <a:t>:</a:t>
            </a:r>
            <a:r>
              <a:rPr lang="ru-RU" sz="1600" dirty="0">
                <a:solidFill>
                  <a:srgbClr val="7030A0"/>
                </a:solidFill>
              </a:rPr>
              <a:t/>
            </a:r>
            <a:br>
              <a:rPr lang="ru-RU" sz="1600" dirty="0">
                <a:solidFill>
                  <a:srgbClr val="7030A0"/>
                </a:solidFill>
              </a:rPr>
            </a:br>
            <a:r>
              <a:rPr lang="ru-RU" sz="1600" dirty="0" smtClean="0">
                <a:solidFill>
                  <a:srgbClr val="7030A0"/>
                </a:solidFill>
              </a:rPr>
              <a:t>-Федеральным </a:t>
            </a:r>
            <a:r>
              <a:rPr lang="ru-RU" sz="1600" dirty="0">
                <a:solidFill>
                  <a:srgbClr val="7030A0"/>
                </a:solidFill>
              </a:rPr>
              <a:t>законом «Об образовании в Российской Федерации» от 29.12.2012                  № 273-ФЗ.</a:t>
            </a:r>
            <a:br>
              <a:rPr lang="ru-RU" sz="1600" dirty="0">
                <a:solidFill>
                  <a:srgbClr val="7030A0"/>
                </a:solidFill>
              </a:rPr>
            </a:br>
            <a:r>
              <a:rPr lang="ru-RU" sz="1600" dirty="0">
                <a:solidFill>
                  <a:srgbClr val="7030A0"/>
                </a:solidFill>
              </a:rPr>
              <a:t> Постановлением Правительства Российской Федерации от 5.08.2013 № 662 «Об осуществлении мониторинга системы образования»; </a:t>
            </a:r>
            <a:br>
              <a:rPr lang="ru-RU" sz="1600" dirty="0">
                <a:solidFill>
                  <a:srgbClr val="7030A0"/>
                </a:solidFill>
              </a:rPr>
            </a:br>
            <a:r>
              <a:rPr lang="ru-RU" sz="1600" dirty="0" smtClean="0">
                <a:solidFill>
                  <a:srgbClr val="7030A0"/>
                </a:solidFill>
              </a:rPr>
              <a:t>-СП </a:t>
            </a:r>
            <a:r>
              <a:rPr lang="ru-RU" sz="1600" dirty="0">
                <a:solidFill>
                  <a:srgbClr val="7030A0"/>
                </a:solidFill>
              </a:rPr>
              <a:t>2.4.3648-20 Санитарно-эпидемиологические требования к организациям воспитания и обучения, отдыха и оздоровления детей и молодежи (Постановление от 28 сентября 2020 г.№28 «Об утверждении санитарных правил СП 2.4.3648-20 «Санитарно-эпидемиологические требования к организациям воспитания и обучения, отдыха и оздоровления детей и молодежи»)</a:t>
            </a:r>
            <a:br>
              <a:rPr lang="ru-RU" sz="1600" dirty="0">
                <a:solidFill>
                  <a:srgbClr val="7030A0"/>
                </a:solidFill>
              </a:rPr>
            </a:br>
            <a:r>
              <a:rPr lang="ru-RU" sz="1600" dirty="0" smtClean="0">
                <a:solidFill>
                  <a:srgbClr val="7030A0"/>
                </a:solidFill>
              </a:rPr>
              <a:t>-Приказом </a:t>
            </a:r>
            <a:r>
              <a:rPr lang="ru-RU" sz="1600" dirty="0">
                <a:solidFill>
                  <a:srgbClr val="7030A0"/>
                </a:solidFill>
              </a:rPr>
              <a:t>Министерства образования и науки Российской Федерации от 17.10.2013            </a:t>
            </a:r>
            <a:br>
              <a:rPr lang="ru-RU" sz="1600" dirty="0">
                <a:solidFill>
                  <a:srgbClr val="7030A0"/>
                </a:solidFill>
              </a:rPr>
            </a:br>
            <a:r>
              <a:rPr lang="ru-RU" sz="1600" dirty="0">
                <a:solidFill>
                  <a:srgbClr val="7030A0"/>
                </a:solidFill>
              </a:rPr>
              <a:t>№ 1155 «Об утверждении Федерального  государственного  образовательного  стандарта дошкольного образования»; </a:t>
            </a:r>
            <a:br>
              <a:rPr lang="ru-RU" sz="1600" dirty="0">
                <a:solidFill>
                  <a:srgbClr val="7030A0"/>
                </a:solidFill>
              </a:rPr>
            </a:br>
            <a:r>
              <a:rPr lang="ru-RU" sz="1600" dirty="0" smtClean="0">
                <a:solidFill>
                  <a:srgbClr val="7030A0"/>
                </a:solidFill>
              </a:rPr>
              <a:t>-Приказом </a:t>
            </a:r>
            <a:r>
              <a:rPr lang="ru-RU" sz="1600" dirty="0">
                <a:solidFill>
                  <a:srgbClr val="7030A0"/>
                </a:solidFill>
              </a:rPr>
              <a:t>Министерства образования и науки Российской Федерации » от 30.08.2013  № 1014 «Об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образования.</a:t>
            </a:r>
            <a:br>
              <a:rPr lang="ru-RU" sz="1600" dirty="0">
                <a:solidFill>
                  <a:srgbClr val="7030A0"/>
                </a:solidFill>
              </a:rPr>
            </a:br>
            <a:r>
              <a:rPr lang="ru-RU" sz="1600" dirty="0" smtClean="0">
                <a:solidFill>
                  <a:srgbClr val="7030A0"/>
                </a:solidFill>
              </a:rPr>
              <a:t>-Приказом </a:t>
            </a:r>
            <a:r>
              <a:rPr lang="ru-RU" sz="1600" dirty="0">
                <a:solidFill>
                  <a:srgbClr val="7030A0"/>
                </a:solidFill>
              </a:rPr>
              <a:t>Министерства образования и науки Российской Федерации » от 14.06.2013 № 462 «Об утверждении Порядка проведения </a:t>
            </a:r>
            <a:r>
              <a:rPr lang="ru-RU" sz="1600" dirty="0" err="1">
                <a:solidFill>
                  <a:srgbClr val="7030A0"/>
                </a:solidFill>
              </a:rPr>
              <a:t>самообследования</a:t>
            </a:r>
            <a:r>
              <a:rPr lang="ru-RU" sz="1600" dirty="0">
                <a:solidFill>
                  <a:srgbClr val="7030A0"/>
                </a:solidFill>
              </a:rPr>
              <a:t> образовательной организацией</a:t>
            </a:r>
            <a:r>
              <a:rPr lang="ru-RU" sz="1600" dirty="0"/>
              <a:t>».</a:t>
            </a:r>
            <a:r>
              <a:rPr lang="ru-RU" sz="1200" dirty="0"/>
              <a:t/>
            </a:r>
            <a:br>
              <a:rPr lang="ru-RU" sz="1200" dirty="0"/>
            </a:b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:\картинки\воздушные шары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Segoe Script" pitchFamily="34" charset="0"/>
              </a:rPr>
              <a:t>Содержание программы</a:t>
            </a:r>
            <a:endParaRPr lang="ru-RU" sz="2400" b="1" dirty="0">
              <a:solidFill>
                <a:schemeClr val="accent4">
                  <a:lumMod val="75000"/>
                </a:schemeClr>
              </a:solidFill>
              <a:latin typeface="Segoe Scrip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84784"/>
            <a:ext cx="8147248" cy="5184576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Содержание образования и организация образовательной деятельности в ДОО, обеспечивающих  развитие личности детей дошкольного возраста в разных видах общения и деятельности с учетом их возрастных, индивидуальных психологических и физиологических особенностей,  определяется Программой, разработанной с учётом: </a:t>
            </a:r>
          </a:p>
          <a:p>
            <a:pPr>
              <a:buNone/>
            </a:pPr>
            <a:endParaRPr lang="ru-RU" sz="3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3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Детство: Программа развития и воспитания детей в детском саду/В.И. </a:t>
            </a:r>
            <a:r>
              <a:rPr lang="ru-RU" sz="3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Логиновап,Т.И</a:t>
            </a:r>
            <a:r>
              <a:rPr lang="ru-RU" sz="3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Бабаева,Н.А</a:t>
            </a:r>
            <a:r>
              <a:rPr lang="ru-RU" sz="3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Ноткина</a:t>
            </a:r>
            <a:r>
              <a:rPr lang="ru-RU" sz="3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др.;Под</a:t>
            </a:r>
            <a:r>
              <a:rPr lang="ru-RU" sz="3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ред. Т.И. </a:t>
            </a:r>
            <a:r>
              <a:rPr lang="ru-RU" sz="3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Бабаевой,З.А</a:t>
            </a:r>
            <a:r>
              <a:rPr lang="ru-RU" sz="3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Михайловой,Л.М</a:t>
            </a:r>
            <a:r>
              <a:rPr lang="ru-RU" sz="3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Гурович:Изд</a:t>
            </a:r>
            <a:r>
              <a:rPr lang="ru-RU" sz="3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3-е,переработанное.-244с.-СПб.:Детство –Пресс,2004.</a:t>
            </a:r>
          </a:p>
          <a:p>
            <a:pPr lvl="0" algn="just"/>
            <a:r>
              <a:rPr lang="ru-RU" sz="3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Нищева</a:t>
            </a:r>
            <a:r>
              <a:rPr lang="ru-RU" sz="3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Н.В .Программа коррекционно-развивающей работы в логопедической группе детского сада для детей с общим недоразвитием речи (с 4 до 7 лет).-СПб.:ДЕТСТВО-ПРЕСС,2006.-352с.</a:t>
            </a:r>
          </a:p>
          <a:p>
            <a:pPr lvl="0" algn="just"/>
            <a:r>
              <a:rPr lang="ru-RU" sz="3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Программы коррекционно-развивающей работы в  группе компенсирующей направленности для детей с задержкой психического развития, разработанной с учетом содержания Программы воспитания и обучения дошкольников с задержкой психического развития / Л.В. </a:t>
            </a:r>
            <a:r>
              <a:rPr lang="ru-RU" sz="3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Баряева</a:t>
            </a:r>
            <a:r>
              <a:rPr lang="ru-RU" sz="3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И.Г. Вечканова, О.П. </a:t>
            </a:r>
            <a:r>
              <a:rPr lang="ru-RU" sz="3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Гаврилушкина</a:t>
            </a:r>
            <a:r>
              <a:rPr lang="ru-RU" sz="3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и др.</a:t>
            </a:r>
          </a:p>
          <a:p>
            <a:pPr lvl="0" algn="just"/>
            <a:r>
              <a:rPr lang="ru-RU" sz="3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«Цветные ладошки». Парциальная программа художественно-эстетического развития детей 2-7лет в изобразительной деятельности., Лыкова А.И., изд-во Карапуз, 2009г.</a:t>
            </a:r>
          </a:p>
          <a:p>
            <a:pPr lvl="0" algn="just" fontAlgn="base"/>
            <a:r>
              <a:rPr lang="ru-RU" sz="3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Парциальная программа и технология физического воспитания детей 3-7 лет  «Играйте на здоровье!», Волошина Л.Н., Курилова Т.В., </a:t>
            </a:r>
            <a:r>
              <a:rPr lang="ru-RU" sz="3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изд-во:Белый</a:t>
            </a:r>
            <a:r>
              <a:rPr lang="ru-RU" sz="3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город, 2013г.</a:t>
            </a:r>
          </a:p>
          <a:p>
            <a:pPr lvl="0" algn="just"/>
            <a:r>
              <a:rPr lang="ru-RU" sz="3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Программа по организации поисковой деятельности детей дошкольного возраста «Ребенок в мире поиска»., </a:t>
            </a:r>
            <a:r>
              <a:rPr lang="ru-RU" sz="3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Дыбина</a:t>
            </a:r>
            <a:r>
              <a:rPr lang="ru-RU" sz="3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О., </a:t>
            </a:r>
            <a:r>
              <a:rPr lang="ru-RU" sz="3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Поддъяков</a:t>
            </a:r>
            <a:r>
              <a:rPr lang="ru-RU" sz="3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Н., Рахманова Н., изд-во Сфера, 2009г.</a:t>
            </a:r>
          </a:p>
          <a:p>
            <a:pPr lvl="0" algn="just"/>
            <a:r>
              <a:rPr lang="ru-RU" sz="3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рабочая программа МБДОУ по воспитанию основ толерантного поведения для детей старшего дошкольного возраста «Мы команда одного корабля», заключение экспертного совета ГИМЦ РО г. Мурманска  №1 от 30.11.2015г.  </a:t>
            </a:r>
          </a:p>
          <a:p>
            <a:pPr lvl="0" algn="just"/>
            <a:endParaRPr lang="ru-RU" sz="3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Программа реализуется на государственном языке Российской Федерации. 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D:\картинки\воздушные шары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268760"/>
            <a:ext cx="8280920" cy="57606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Segoe Script" pitchFamily="34" charset="0"/>
              </a:rPr>
              <a:t>Цели и задачи программы:</a:t>
            </a:r>
            <a:endParaRPr lang="ru-RU" dirty="0">
              <a:solidFill>
                <a:schemeClr val="accent4">
                  <a:lumMod val="75000"/>
                </a:schemeClr>
              </a:solidFill>
              <a:latin typeface="Segoe Script" pitchFamily="34" charset="0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47664" y="612775"/>
            <a:ext cx="5731024" cy="295945"/>
          </a:xfrm>
        </p:spPr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1844824"/>
            <a:ext cx="8352928" cy="4752528"/>
          </a:xfrm>
        </p:spPr>
        <p:txBody>
          <a:bodyPr>
            <a:normAutofit fontScale="70000" lnSpcReduction="20000"/>
          </a:bodyPr>
          <a:lstStyle/>
          <a:p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Цель Программы:</a:t>
            </a:r>
            <a:endParaRPr lang="ru-RU" sz="16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развитие личности детей дошкольного возраста в различных видах общения и деятельности с учетом их возрастных, индивидуальных психологических и физиологических особенностей;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создание условий развития ребенка, открывающих возможности для его позитивной социализации, личностного развития, развития инициативы и творческих способностей на основе сотрудничества со взрослыми и сверстниками и в соответствующих возрасту видах деятельности;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создание развивающей образовательной среды, которая представляет собой систему условий социализации и индивидуализации детей.</a:t>
            </a:r>
          </a:p>
          <a:p>
            <a:pPr algn="just"/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16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охрана и укрепление физического и психического здоровья детей, в том числе их эмоционального благополучия;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обеспечение равных возможностей для полноценного развития каждого ребенка в период дошкольного детства независимо от места проживания, пола, нации, языка, социального статуса, психофизиологических и других особенностей (в том числе ограниченных возможностей здоровья);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обеспечение преемственности целей, задач и содержания образования, реализуемых в рамках образовательных программ дошкольного и начального общего образования;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создание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ребенка как субъекта отношений с самим собой, другими детьми, взрослыми и миром;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объединение обучения и воспитания в целостный образовательный процесс на основе духовно-нравственных и </a:t>
            </a:r>
            <a:r>
              <a:rPr lang="ru-RU" sz="1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социокультурных</a:t>
            </a:r>
            <a:r>
              <a:rPr lang="ru-RU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ценностей и принятых в обществе правил и норм поведения в интересах человека, семьи, общества;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формирование общей культуры личности детей, развитие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обеспечение вариативности и разнообразия содержания программ и организационных форм дошкольного образования, возможности формирования программ различной направленности с учетом образовательных потребностей и способностей детей;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1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социокультурной</a:t>
            </a:r>
            <a:r>
              <a:rPr lang="ru-RU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среды, соответствующей возрастным, индивидуальным, психологическим и физиологическим особенностям детей;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обеспечение психолого-педагогической поддержки семьи и повышения компетентности родителей (законных представителей) </a:t>
            </a:r>
            <a:r>
              <a:rPr lang="ru-RU" sz="1600" dirty="0" smtClean="0">
                <a:solidFill>
                  <a:srgbClr val="7030A0"/>
                </a:solidFill>
                <a:latin typeface="Segoe Script" pitchFamily="34" charset="0"/>
              </a:rPr>
              <a:t>в </a:t>
            </a:r>
            <a:r>
              <a:rPr lang="ru-RU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вопросах развития и образования, охраны и укрепления здоровья детей.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D:\картинки\воздушные шары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539552" y="764704"/>
            <a:ext cx="8064896" cy="93610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908720"/>
            <a:ext cx="7488832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Segoe Script" pitchFamily="34" charset="0"/>
              </a:rPr>
              <a:t>Принципы и подходы к формированию Программы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algn="just"/>
            <a:endParaRPr lang="ru-RU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Реализация содержания всех образовательных областей основывается на следующих принципах: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полноценного проживания ребенком всех этапов детства (младенческого, раннего и дошкольного возраста), обогащение (амплификация) детского развития.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построения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дошкольного образования.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содействия и сотрудничества детей и взрослых, признания ребенка полноценным участником (субъектом) образовательных отношений.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поддержки инициативы детей в различных видах деятельности.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сотрудничества с семьей.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приобщения детей к </a:t>
            </a:r>
            <a:r>
              <a:rPr lang="ru-RU" sz="16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социокультурным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нормам, традициям семьи, общества и государства.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формирования познавательных интересов и познавательных действий ребенка в различных видах деятельности.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возрастной адекватности дошкольного образования (соответ­ствия условий, требований, методов возрасту и особенностям развития).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учета этнокультурной ситуации развития детей.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:\картинки\воздушные шары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936103"/>
          </a:xfrm>
        </p:spPr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  <a:latin typeface="Segoe Script" pitchFamily="34" charset="0"/>
                <a:cs typeface="Times New Roman" pitchFamily="18" charset="0"/>
              </a:rPr>
              <a:t>Направления развития и образования детей</a:t>
            </a:r>
            <a:b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  <a:latin typeface="Segoe Script" pitchFamily="34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  <a:latin typeface="Segoe Script" pitchFamily="34" charset="0"/>
                <a:cs typeface="Times New Roman" pitchFamily="18" charset="0"/>
              </a:rPr>
              <a:t>(образовательные области)</a:t>
            </a:r>
            <a:endParaRPr lang="ru-RU" sz="2000" b="1" dirty="0">
              <a:solidFill>
                <a:schemeClr val="accent4">
                  <a:lumMod val="75000"/>
                </a:schemeClr>
              </a:solidFill>
              <a:latin typeface="Segoe Script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700808"/>
            <a:ext cx="8352928" cy="4752528"/>
          </a:xfrm>
        </p:spPr>
        <p:txBody>
          <a:bodyPr>
            <a:normAutofit fontScale="47500" lnSpcReduction="20000"/>
          </a:bodyPr>
          <a:lstStyle/>
          <a:p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Образовательная область «Социально-коммуникативное развитие»</a:t>
            </a:r>
          </a:p>
          <a:p>
            <a:endParaRPr lang="ru-RU" b="1" i="1" dirty="0" smtClean="0">
              <a:solidFill>
                <a:schemeClr val="accent4"/>
              </a:solidFill>
              <a:latin typeface="Arial Narrow" pitchFamily="34" charset="0"/>
            </a:endParaRPr>
          </a:p>
          <a:p>
            <a:pPr algn="just"/>
            <a:r>
              <a:rPr lang="ru-RU" dirty="0" smtClean="0">
                <a:solidFill>
                  <a:schemeClr val="accent4"/>
                </a:solidFill>
                <a:latin typeface="Arial Narrow" pitchFamily="34" charset="0"/>
              </a:rPr>
              <a:t> «Социально-коммуникативное развитие» направлено на усвоение норм и ценностей, принятых в обществе, включая моральные и нравственные ценности; развитие общения и взаимодействия ребенка со взрослыми и сверстниками; становление самостоятельности, целенаправленности и </a:t>
            </a:r>
            <a:r>
              <a:rPr lang="ru-RU" dirty="0" err="1" smtClean="0">
                <a:solidFill>
                  <a:schemeClr val="accent4"/>
                </a:solidFill>
                <a:latin typeface="Arial Narrow" pitchFamily="34" charset="0"/>
              </a:rPr>
              <a:t>саморегуляции</a:t>
            </a:r>
            <a:r>
              <a:rPr lang="ru-RU" dirty="0" smtClean="0">
                <a:solidFill>
                  <a:schemeClr val="accent4"/>
                </a:solidFill>
                <a:latin typeface="Arial Narrow" pitchFamily="34" charset="0"/>
              </a:rPr>
              <a:t>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природе.</a:t>
            </a:r>
          </a:p>
          <a:p>
            <a:pPr algn="just"/>
            <a:endParaRPr lang="ru-RU" dirty="0" smtClean="0">
              <a:solidFill>
                <a:schemeClr val="accent4">
                  <a:lumMod val="75000"/>
                </a:schemeClr>
              </a:solidFill>
              <a:latin typeface="Arial Narrow" pitchFamily="34" charset="0"/>
            </a:endParaRPr>
          </a:p>
          <a:p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Образовательная область «Познавательное развитие»</a:t>
            </a:r>
          </a:p>
          <a:p>
            <a:endParaRPr lang="ru-RU" b="1" i="1" dirty="0" smtClean="0">
              <a:solidFill>
                <a:schemeClr val="accent4"/>
              </a:solidFill>
              <a:latin typeface="Arial Narrow" pitchFamily="34" charset="0"/>
            </a:endParaRPr>
          </a:p>
          <a:p>
            <a:pPr algn="just"/>
            <a:r>
              <a:rPr lang="ru-RU" dirty="0" smtClean="0">
                <a:solidFill>
                  <a:schemeClr val="accent4"/>
                </a:solidFill>
                <a:latin typeface="Arial Narrow" pitchFamily="34" charset="0"/>
              </a:rPr>
              <a:t>Познавательное развитие предполагает 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</a:t>
            </a:r>
            <a:r>
              <a:rPr lang="ru-RU" dirty="0" err="1" smtClean="0">
                <a:solidFill>
                  <a:schemeClr val="accent4"/>
                </a:solidFill>
                <a:latin typeface="Arial Narrow" pitchFamily="34" charset="0"/>
              </a:rPr>
              <a:t>социокультурных</a:t>
            </a:r>
            <a:r>
              <a:rPr lang="ru-RU" dirty="0" smtClean="0">
                <a:solidFill>
                  <a:schemeClr val="accent4"/>
                </a:solidFill>
                <a:latin typeface="Arial Narrow" pitchFamily="34" charset="0"/>
              </a:rPr>
              <a:t>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:\картинки\воздушные шары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9144000" cy="666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8003232" cy="1080120"/>
          </a:xfrm>
        </p:spPr>
        <p:txBody>
          <a:bodyPr>
            <a:normAutofit fontScale="90000"/>
          </a:bodyPr>
          <a:lstStyle/>
          <a:p>
            <a:r>
              <a:rPr lang="ru-RU" sz="2200" b="1" i="1" dirty="0" smtClean="0">
                <a:solidFill>
                  <a:schemeClr val="accent4">
                    <a:lumMod val="75000"/>
                  </a:schemeClr>
                </a:solidFill>
                <a:latin typeface="Segoe Script" pitchFamily="34" charset="0"/>
                <a:cs typeface="Times New Roman" pitchFamily="18" charset="0"/>
              </a:rPr>
              <a:t>Направления развития и образования детей(образовательные области</a:t>
            </a:r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  <a:latin typeface="Book Antiqua" pitchFamily="18" charset="0"/>
                <a:cs typeface="Times New Roman" pitchFamily="18" charset="0"/>
              </a:rPr>
              <a:t>)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700808"/>
            <a:ext cx="8496944" cy="4896544"/>
          </a:xfrm>
        </p:spPr>
        <p:txBody>
          <a:bodyPr>
            <a:normAutofit fontScale="25000" lnSpcReduction="20000"/>
          </a:bodyPr>
          <a:lstStyle/>
          <a:p>
            <a:pPr fontAlgn="t"/>
            <a:r>
              <a:rPr lang="ru-RU" sz="56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Образовательная область «</a:t>
            </a:r>
            <a:r>
              <a:rPr lang="ru-RU" sz="5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Речевое развитие»</a:t>
            </a:r>
          </a:p>
          <a:p>
            <a:pPr algn="just" fontAlgn="t"/>
            <a:r>
              <a:rPr lang="ru-RU" sz="56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Речевое развитие включает владение 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речевого творчества; развитие звуковой и интонационной культуры речи, фонематического слуха; знакомство с книжной культурой, детской литературой, понимание на слух текстов различных жанров детской литературы; формирование звуковой аналитико-синтетической активности как предпосылки обучения грамоте.</a:t>
            </a:r>
          </a:p>
          <a:p>
            <a:pPr fontAlgn="t"/>
            <a:endParaRPr lang="ru-RU" sz="5600" dirty="0" smtClean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ru-RU" sz="56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Образовательная область « </a:t>
            </a:r>
            <a:r>
              <a:rPr lang="ru-RU" sz="5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Художественно-эстетическое развитие»</a:t>
            </a:r>
          </a:p>
          <a:p>
            <a:pPr algn="just" fontAlgn="t"/>
            <a:r>
              <a:rPr lang="ru-RU" sz="56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Художественно-эстетическое развитие предполагает развитие предпосылок ценностно-смыслового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др.).</a:t>
            </a:r>
          </a:p>
          <a:p>
            <a:pPr fontAlgn="t"/>
            <a:r>
              <a:rPr lang="ru-RU" sz="56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Образовательная область  «</a:t>
            </a:r>
            <a:r>
              <a:rPr lang="ru-RU" sz="5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Физическое развитие»</a:t>
            </a:r>
          </a:p>
          <a:p>
            <a:pPr algn="just" fontAlgn="t"/>
            <a:r>
              <a:rPr lang="ru-RU" sz="56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Физическое развитие включает 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наносящем ущерба организму, выполнением основных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становление целенаправленности и </a:t>
            </a:r>
            <a:r>
              <a:rPr lang="ru-RU" sz="5600" dirty="0" err="1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56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в двигательной сфере; 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:\картинки\воздушные шары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412776"/>
            <a:ext cx="8568952" cy="5256584"/>
          </a:xfrm>
        </p:spPr>
        <p:txBody>
          <a:bodyPr>
            <a:noAutofit/>
          </a:bodyPr>
          <a:lstStyle/>
          <a:p>
            <a:pPr lvl="0" algn="just">
              <a:lnSpc>
                <a:spcPct val="150000"/>
              </a:lnSpc>
            </a:pP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Игровая- </a:t>
            </a:r>
            <a:r>
              <a:rPr lang="ru-RU" sz="10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включает дидактические, сюжетно-ролевые, развивающие, подвижные игры, игры-путешествия, игровые проблемные ситуации, игры-инсценировки, игры-этюды, игры-театрализации и другие виды игры.</a:t>
            </a:r>
            <a:br>
              <a:rPr lang="ru-RU" sz="10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Коммуникативная - </a:t>
            </a:r>
            <a:r>
              <a:rPr lang="ru-RU" sz="10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включает ситуации-общении, освоение всех компонентов устной речи в  совместной деятельности со взрослыми, освоение культуры общения и этикета в специально-организованных ситуациях, воспитание толерантности, подготовке к обучению грамоте – в старшем дошкольном возрасте.</a:t>
            </a:r>
            <a:br>
              <a:rPr lang="ru-RU" sz="10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Познавательно-исследовательская – </a:t>
            </a:r>
            <a:r>
              <a:rPr lang="ru-RU" sz="10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включает создание проектов, познание  объектов окружающего мира и экспериментирования с ними, сенсорное и математическое развитие детей в обследовательской, игровой, экспериментальной деятельности</a:t>
            </a: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b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Восприятие художественной литературы и фольклора – </a:t>
            </a:r>
            <a:r>
              <a:rPr lang="ru-RU" sz="10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включает чтение, рассказывание сказок, прослушивание аудиозаписей.</a:t>
            </a:r>
            <a:br>
              <a:rPr lang="ru-RU" sz="10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конструирование и изобразительная деятельность - </a:t>
            </a:r>
            <a:r>
              <a:rPr lang="ru-RU" sz="10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включает конструирование с использованием различных видов конструкторов, бумаги, природного и иного материала, рисование, лепка, аппликация,</a:t>
            </a:r>
            <a:br>
              <a:rPr lang="ru-RU" sz="10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музыкальная – </a:t>
            </a:r>
            <a:r>
              <a:rPr lang="ru-RU" sz="10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включает восприятие и понимание смысла музыкальных произведений, пение, музыкально-ритмические движения, игры на детских музыкальных инструментах);</a:t>
            </a:r>
            <a:br>
              <a:rPr lang="ru-RU" sz="10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двигательная </a:t>
            </a:r>
            <a:r>
              <a:rPr lang="ru-RU" sz="10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– включает овладение основными  видами движений, различные формы активности ребенка.</a:t>
            </a:r>
            <a:br>
              <a:rPr lang="ru-RU" sz="10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7" y="332657"/>
            <a:ext cx="8099176" cy="1008111"/>
          </a:xfrm>
        </p:spPr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Segoe Script" pitchFamily="34" charset="0"/>
              </a:rPr>
              <a:t>Виды детской деятельности  детей:</a:t>
            </a:r>
            <a:endParaRPr lang="ru-RU" b="1" i="1" dirty="0">
              <a:solidFill>
                <a:schemeClr val="accent4">
                  <a:lumMod val="75000"/>
                </a:schemeClr>
              </a:solidFill>
              <a:latin typeface="Segoe Script" pitchFamily="34" charset="0"/>
            </a:endParaRPr>
          </a:p>
        </p:txBody>
      </p:sp>
      <p:pic>
        <p:nvPicPr>
          <p:cNvPr id="7" name="Рисунок 6" descr="https://tumentoday.ru/media/gallery_images/stjtkmga3ju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085184"/>
            <a:ext cx="5904656" cy="177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:\картинки\воздушные шары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66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772816"/>
            <a:ext cx="8640960" cy="4680520"/>
          </a:xfrm>
        </p:spPr>
        <p:txBody>
          <a:bodyPr>
            <a:normAutofit/>
          </a:bodyPr>
          <a:lstStyle/>
          <a:p>
            <a:pPr algn="just"/>
            <a:r>
              <a:rPr lang="ru-RU" sz="1400" b="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Семья и дошкольные учреждения – два важных института социализации ребенка.  Только взаимодействие  этих социальных институтов могут обеспечить успешную социализацию ребенка, коррекцию проблемного поля  и его всестороннее  развитие.</a:t>
            </a:r>
            <a:br>
              <a:rPr lang="ru-RU" sz="1400" b="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Мы рассматриваем педагогическое взаимодействие в системе детский сад – семья как особую форму взаимосвязи между участниками образовательного процесса, предусматривающая   взаимообогащение интеллектуальной, эмоциональной, </a:t>
            </a:r>
            <a:r>
              <a:rPr lang="ru-RU" sz="1400" b="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деятельностной</a:t>
            </a:r>
            <a:r>
              <a:rPr lang="ru-RU" sz="1400" b="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сферы всех субъектов образовательного процесса.</a:t>
            </a:r>
            <a:br>
              <a:rPr lang="ru-RU" sz="1400" b="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Цель взаимодействия детского сада и семьи</a:t>
            </a:r>
            <a:r>
              <a:rPr lang="ru-RU" sz="1400" b="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повышение педагогической  компетентности  педагогов и родителей,  на основе этого  построение эффективного  взаимодействия  с  семьями  воспитанников в  целях  полноценного развития каждого ребенка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908720"/>
            <a:ext cx="7772400" cy="1152128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Segoe Script" pitchFamily="34" charset="0"/>
              </a:rPr>
              <a:t>Характеристика взаимодействия педагогического коллектива с семьями воспитанников</a:t>
            </a:r>
          </a:p>
          <a:p>
            <a:pPr algn="ctr"/>
            <a:endParaRPr lang="ru-RU" dirty="0"/>
          </a:p>
        </p:txBody>
      </p:sp>
      <p:pic>
        <p:nvPicPr>
          <p:cNvPr id="5" name="Рисунок 4" descr="https://www.beluo31.ru/wp-content/uploads/2020/02/ymd__d9ab8a4c-2374-11e7-b743-a11580b053fc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4797152"/>
            <a:ext cx="3888432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508</TotalTime>
  <Words>1122</Words>
  <Application>Microsoft Office PowerPoint</Application>
  <PresentationFormat>Экран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                              Программа разработана в соответствии                    с нормативными документами:    :         Образовательная программа образования Муниципального бюджетного дошкольного образовательного учреждения г. Мурманска  № 131 (далее – ДОО) разработана  в соответствии с основными нормативными правовыми документами, регламентирующими функционирование системы дошкольного образования в Российской Федерации:               : -Федеральным законом «Об образовании в Российской Федерации» от 29.12.2012                  № 273-ФЗ.  Постановлением Правительства Российской Федерации от 5.08.2013 № 662 «Об осуществлении мониторинга системы образования»;  -СП 2.4.3648-20 Санитарно-эпидемиологические требования к организациям воспитания и обучения, отдыха и оздоровления детей и молодежи (Постановление от 28 сентября 2020 г.№28 «Об утверждении санитарных правил СП 2.4.3648-20 «Санитарно-эпидемиологические требования к организациям воспитания и обучения, отдыха и оздоровления детей и молодежи») -Приказом Министерства образования и науки Российской Федерации от 17.10.2013             № 1155 «Об утверждении Федерального  государственного  образовательного  стандарта дошкольного образования»;  -Приказом Министерства образования и науки Российской Федерации » от 30.08.2013  № 1014 «Об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образования. -Приказом Министерства образования и науки Российской Федерации » от 14.06.2013 № 462 «Об утверждении Порядка проведения самообследования образовательной организацией». </vt:lpstr>
      <vt:lpstr>Содержание программы</vt:lpstr>
      <vt:lpstr>Цели и задачи программы:</vt:lpstr>
      <vt:lpstr>Слайд 5</vt:lpstr>
      <vt:lpstr>Направления развития и образования детей (образовательные области)</vt:lpstr>
      <vt:lpstr>Направления развития и образования детей(образовательные области)</vt:lpstr>
      <vt:lpstr>Игровая- включает дидактические, сюжетно-ролевые, развивающие, подвижные игры, игры-путешествия, игровые проблемные ситуации, игры-инсценировки, игры-этюды, игры-театрализации и другие виды игры. Коммуникативная - включает ситуации-общении, освоение всех компонентов устной речи в  совместной деятельности со взрослыми, освоение культуры общения и этикета в специально-организованных ситуациях, воспитание толерантности, подготовке к обучению грамоте – в старшем дошкольном возрасте. Познавательно-исследовательская – включает создание проектов, познание  объектов окружающего мира и экспериментирования с ними, сенсорное и математическое развитие детей в обследовательской, игровой, экспериментальной деятельности),  Восприятие художественной литературы и фольклора – включает чтение, рассказывание сказок, прослушивание аудиозаписей. конструирование и изобразительная деятельность - включает конструирование с использованием различных видов конструкторов, бумаги, природного и иного материала, рисование, лепка, аппликация, музыкальная – включает восприятие и понимание смысла музыкальных произведений, пение, музыкально-ритмические движения, игры на детских музыкальных инструментах); двигательная – включает овладение основными  видами движений, различные формы активности ребенка. </vt:lpstr>
      <vt:lpstr>Семья и дошкольные учреждения – два важных института социализации ребенка.  Только взаимодействие  этих социальных институтов могут обеспечить успешную социализацию ребенка, коррекцию проблемного поля  и его всестороннее  развитие. Мы рассматриваем педагогическое взаимодействие в системе детский сад – семья как особую форму взаимосвязи между участниками образовательного процесса, предусматривающая   взаимообогащение интеллектуальной, эмоциональной, деятельностной сферы всех субъектов образовательного процесса.  Цель взаимодействия детского сада и семьи: повышение педагогической  компетентности  педагогов и родителей,  на основе этого  построение эффективного  взаимодействия  с  семьями  воспитанников в  целях  полноценного развития каждого ребенка </vt:lpstr>
      <vt:lpstr>*Информационные формы взаимодействия с родителями:  Социологические срезы, опросы ,анкеты диагностики, патронаж, Почтовые ящики, педагогические блокноты, Газеты, журналы, листовки, памятки, письменные консультации, информационные проспекты, дни открытых дверей, информационные листы, бюллетени, шпаргалки для родителей, информационные корзины.  *Познавательные формы взаимодействия с родителями:  Лекции, мини- лектории, Семинары-практикумы, тренинги, деловые игры, Собрания, конференции, брифинги, консилиум, презентации, беседы,  Педагогические кафе, педагогические копилки, мастер-классы, аукционы секретов семейного воспитания, круглые столы, портфолио семейного успеха Коучинг, дни добрых дел, гости группы, познавательные квесты, Совместные занятия,  познавательно- интеллектуальные игры(Н-Р:Что?Где?Когда),  проектная деятельность   *Досуговые формы взаимодействия с родителями:  Праздники,  Концерты,  Конкурсы, соревнования Пробеги, экскурсии, походы Выставки работ родителей и детей, семейные вернисажи Музыкальные и литературные салоны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ДОУ 131</dc:creator>
  <cp:lastModifiedBy>ДОУ 131</cp:lastModifiedBy>
  <cp:revision>34</cp:revision>
  <dcterms:created xsi:type="dcterms:W3CDTF">2021-01-19T09:22:21Z</dcterms:created>
  <dcterms:modified xsi:type="dcterms:W3CDTF">2021-01-22T07:56:01Z</dcterms:modified>
</cp:coreProperties>
</file>